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2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1.xml" ContentType="application/vnd.openxmlformats-officedocument.theme+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layout1.xml" ContentType="application/vnd.openxmlformats-officedocument.drawingml.diagramLayout+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89" r:id="rId4"/>
    <p:sldId id="303" r:id="rId5"/>
    <p:sldId id="314" r:id="rId6"/>
    <p:sldId id="304" r:id="rId7"/>
    <p:sldId id="313" r:id="rId8"/>
    <p:sldId id="312" r:id="rId9"/>
    <p:sldId id="283" r:id="rId10"/>
    <p:sldId id="311" r:id="rId11"/>
    <p:sldId id="301" r:id="rId12"/>
    <p:sldId id="285" r:id="rId13"/>
    <p:sldId id="308" r:id="rId14"/>
    <p:sldId id="307" r:id="rId15"/>
    <p:sldId id="286" r:id="rId16"/>
    <p:sldId id="306" r:id="rId17"/>
    <p:sldId id="294" r:id="rId18"/>
    <p:sldId id="293" r:id="rId19"/>
    <p:sldId id="292" r:id="rId20"/>
    <p:sldId id="309" r:id="rId21"/>
    <p:sldId id="305" r:id="rId22"/>
    <p:sldId id="310" r:id="rId23"/>
    <p:sldId id="315" r:id="rId24"/>
    <p:sldId id="269" r:id="rId25"/>
    <p:sldId id="280" r:id="rId26"/>
    <p:sldId id="271" r:id="rId27"/>
    <p:sldId id="259" r:id="rId28"/>
    <p:sldId id="288"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5332" autoAdjust="0"/>
  </p:normalViewPr>
  <p:slideViewPr>
    <p:cSldViewPr snapToGrid="0">
      <p:cViewPr varScale="1">
        <p:scale>
          <a:sx n="82" d="100"/>
          <a:sy n="82" d="100"/>
        </p:scale>
        <p:origin x="5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15658-953A-44D1-BF5F-29097E99A8C7}" type="doc">
      <dgm:prSet loTypeId="urn:microsoft.com/office/officeart/2005/8/layout/pyramid2" loCatId="pyramid" qsTypeId="urn:microsoft.com/office/officeart/2005/8/quickstyle/simple1" qsCatId="simple" csTypeId="urn:microsoft.com/office/officeart/2005/8/colors/accent1_2" csCatId="accent1" phldr="1"/>
      <dgm:spPr/>
    </dgm:pt>
    <dgm:pt modelId="{87F7B9E4-B016-41C4-BD5C-E3581F6669E1}">
      <dgm:prSet phldrT="[Szöveg]" custT="1"/>
      <dgm:spPr>
        <a:solidFill>
          <a:schemeClr val="accent5">
            <a:lumMod val="60000"/>
            <a:lumOff val="40000"/>
            <a:alpha val="90000"/>
          </a:schemeClr>
        </a:solidFill>
        <a:ln>
          <a:solidFill>
            <a:srgbClr val="00B0F0"/>
          </a:solidFill>
        </a:ln>
      </dgm:spPr>
      <dgm:t>
        <a:bodyPr/>
        <a:lstStyle/>
        <a:p>
          <a:r>
            <a:rPr lang="hu-HU" sz="1600" u="sng" dirty="0" smtClean="0">
              <a:solidFill>
                <a:srgbClr val="002060"/>
              </a:solidFill>
            </a:rPr>
            <a:t>IMPLEMENTATION</a:t>
          </a:r>
          <a:endParaRPr lang="hu-HU" sz="1600" u="sng" dirty="0">
            <a:solidFill>
              <a:srgbClr val="002060"/>
            </a:solidFill>
          </a:endParaRPr>
        </a:p>
      </dgm:t>
    </dgm:pt>
    <dgm:pt modelId="{30E19E44-E1EC-4980-AC39-C2909F6A8EC9}" type="parTrans" cxnId="{4A2EDEBD-9FCB-4B1C-BE12-3303015649B2}">
      <dgm:prSet/>
      <dgm:spPr/>
      <dgm:t>
        <a:bodyPr/>
        <a:lstStyle/>
        <a:p>
          <a:endParaRPr lang="hu-HU"/>
        </a:p>
      </dgm:t>
    </dgm:pt>
    <dgm:pt modelId="{2C8AF262-43AF-4AB3-A371-57AD1A535C34}" type="sibTrans" cxnId="{4A2EDEBD-9FCB-4B1C-BE12-3303015649B2}">
      <dgm:prSet/>
      <dgm:spPr/>
      <dgm:t>
        <a:bodyPr/>
        <a:lstStyle/>
        <a:p>
          <a:endParaRPr lang="hu-HU"/>
        </a:p>
      </dgm:t>
    </dgm:pt>
    <dgm:pt modelId="{25F2BF44-0A4B-472F-B3FA-B993728EC82B}">
      <dgm:prSet phldrT="[Szöveg]" custT="1"/>
      <dgm:spPr>
        <a:solidFill>
          <a:schemeClr val="accent5">
            <a:lumMod val="75000"/>
            <a:alpha val="90000"/>
          </a:schemeClr>
        </a:solidFill>
        <a:ln>
          <a:solidFill>
            <a:srgbClr val="00B0F0"/>
          </a:solidFill>
        </a:ln>
      </dgm:spPr>
      <dgm:t>
        <a:bodyPr/>
        <a:lstStyle/>
        <a:p>
          <a:pPr>
            <a:lnSpc>
              <a:spcPct val="100000"/>
            </a:lnSpc>
            <a:spcAft>
              <a:spcPts val="0"/>
            </a:spcAft>
          </a:pPr>
          <a:r>
            <a:rPr lang="hu-HU" sz="2200" u="sng" dirty="0" smtClean="0">
              <a:solidFill>
                <a:schemeClr val="bg1"/>
              </a:solidFill>
            </a:rPr>
            <a:t>REGULATION</a:t>
          </a:r>
        </a:p>
        <a:p>
          <a:pPr>
            <a:lnSpc>
              <a:spcPct val="100000"/>
            </a:lnSpc>
            <a:spcAft>
              <a:spcPts val="0"/>
            </a:spcAft>
          </a:pPr>
          <a:r>
            <a:rPr lang="hu-HU" sz="1800" u="none" dirty="0" err="1" smtClean="0">
              <a:solidFill>
                <a:schemeClr val="bg1"/>
              </a:solidFill>
            </a:rPr>
            <a:t>Clear</a:t>
          </a:r>
          <a:r>
            <a:rPr lang="hu-HU" sz="1800" u="none" dirty="0" smtClean="0">
              <a:solidFill>
                <a:schemeClr val="bg1"/>
              </a:solidFill>
            </a:rPr>
            <a:t> </a:t>
          </a:r>
          <a:r>
            <a:rPr lang="hu-HU" sz="1800" u="none" dirty="0" err="1" smtClean="0">
              <a:solidFill>
                <a:schemeClr val="bg1"/>
              </a:solidFill>
            </a:rPr>
            <a:t>allocation</a:t>
          </a:r>
          <a:r>
            <a:rPr lang="hu-HU" sz="1800" u="none" dirty="0" smtClean="0">
              <a:solidFill>
                <a:schemeClr val="bg1"/>
              </a:solidFill>
            </a:rPr>
            <a:t> of </a:t>
          </a:r>
          <a:r>
            <a:rPr lang="hu-HU" sz="1800" u="none" dirty="0" err="1" smtClean="0">
              <a:solidFill>
                <a:schemeClr val="bg1"/>
              </a:solidFill>
            </a:rPr>
            <a:t>roles</a:t>
          </a:r>
          <a:r>
            <a:rPr lang="hu-HU" sz="1800" u="none" dirty="0" smtClean="0">
              <a:solidFill>
                <a:schemeClr val="bg1"/>
              </a:solidFill>
            </a:rPr>
            <a:t> and </a:t>
          </a:r>
          <a:r>
            <a:rPr lang="hu-HU" sz="1800" u="none" dirty="0" err="1" smtClean="0">
              <a:solidFill>
                <a:schemeClr val="bg1"/>
              </a:solidFill>
            </a:rPr>
            <a:t>accountability</a:t>
          </a:r>
          <a:endParaRPr lang="hu-HU" sz="1800" u="none" dirty="0" smtClean="0">
            <a:solidFill>
              <a:schemeClr val="bg1"/>
            </a:solidFill>
          </a:endParaRPr>
        </a:p>
        <a:p>
          <a:r>
            <a:rPr lang="en-US" sz="1800" u="none" dirty="0" smtClean="0">
              <a:solidFill>
                <a:schemeClr val="bg1"/>
              </a:solidFill>
            </a:rPr>
            <a:t>Innovative regulatory solutions</a:t>
          </a:r>
          <a:r>
            <a:rPr lang="hu-HU" sz="1800" u="none" dirty="0" err="1" smtClean="0">
              <a:solidFill>
                <a:schemeClr val="bg1"/>
              </a:solidFill>
            </a:rPr>
            <a:t>ions</a:t>
          </a:r>
          <a:r>
            <a:rPr lang="hu-HU" sz="1800" u="none" dirty="0" smtClean="0">
              <a:solidFill>
                <a:schemeClr val="bg1"/>
              </a:solidFill>
            </a:rPr>
            <a:t> </a:t>
          </a:r>
          <a:r>
            <a:rPr lang="hu-HU" sz="1800" u="none" dirty="0" err="1" smtClean="0">
              <a:solidFill>
                <a:schemeClr val="bg1"/>
              </a:solidFill>
            </a:rPr>
            <a:t>from</a:t>
          </a:r>
          <a:r>
            <a:rPr lang="hu-HU" sz="1800" u="none" dirty="0" smtClean="0">
              <a:solidFill>
                <a:schemeClr val="bg1"/>
              </a:solidFill>
            </a:rPr>
            <a:t> </a:t>
          </a:r>
          <a:r>
            <a:rPr lang="hu-HU" sz="1800" u="none" dirty="0" err="1" smtClean="0">
              <a:solidFill>
                <a:schemeClr val="bg1"/>
              </a:solidFill>
            </a:rPr>
            <a:t>other</a:t>
          </a:r>
          <a:r>
            <a:rPr lang="hu-HU" sz="1800" u="none" dirty="0" smtClean="0">
              <a:solidFill>
                <a:schemeClr val="bg1"/>
              </a:solidFill>
            </a:rPr>
            <a:t> sectors</a:t>
          </a:r>
        </a:p>
        <a:p>
          <a:r>
            <a:rPr lang="hu-HU" sz="1800" u="none" dirty="0" smtClean="0">
              <a:solidFill>
                <a:schemeClr val="bg1"/>
              </a:solidFill>
            </a:rPr>
            <a:t>(</a:t>
          </a:r>
          <a:r>
            <a:rPr lang="hu-HU" sz="1800" u="none" dirty="0" err="1" smtClean="0">
              <a:solidFill>
                <a:schemeClr val="bg1"/>
              </a:solidFill>
            </a:rPr>
            <a:t>e.g</a:t>
          </a:r>
          <a:r>
            <a:rPr lang="hu-HU" sz="1800" u="none" dirty="0" smtClean="0">
              <a:solidFill>
                <a:schemeClr val="bg1"/>
              </a:solidFill>
            </a:rPr>
            <a:t>.: </a:t>
          </a:r>
          <a:r>
            <a:rPr lang="en-US" sz="1800" u="none" dirty="0" smtClean="0">
              <a:solidFill>
                <a:schemeClr val="bg1"/>
              </a:solidFill>
            </a:rPr>
            <a:t>electricity</a:t>
          </a:r>
          <a:r>
            <a:rPr lang="hu-HU" sz="1800" u="none" dirty="0" smtClean="0">
              <a:solidFill>
                <a:schemeClr val="bg1"/>
              </a:solidFill>
            </a:rPr>
            <a:t>)</a:t>
          </a:r>
          <a:r>
            <a:rPr lang="en-US" sz="1800" u="none" dirty="0" smtClean="0">
              <a:solidFill>
                <a:schemeClr val="bg1"/>
              </a:solidFill>
            </a:rPr>
            <a:t>,</a:t>
          </a:r>
          <a:r>
            <a:rPr lang="hu-HU" sz="1800" u="none" dirty="0" smtClean="0">
              <a:solidFill>
                <a:schemeClr val="bg1"/>
              </a:solidFill>
            </a:rPr>
            <a:t> </a:t>
          </a:r>
          <a:r>
            <a:rPr lang="en-US" sz="1800" u="none" dirty="0" smtClean="0">
              <a:solidFill>
                <a:schemeClr val="bg1"/>
              </a:solidFill>
            </a:rPr>
            <a:t>sectoral data regulation, </a:t>
          </a:r>
          <a:r>
            <a:rPr lang="en-US" sz="1800" u="none" dirty="0" err="1" smtClean="0">
              <a:solidFill>
                <a:schemeClr val="bg1"/>
              </a:solidFill>
            </a:rPr>
            <a:t>etc</a:t>
          </a:r>
          <a:r>
            <a:rPr lang="hu-HU" sz="1800" u="none" dirty="0" smtClean="0">
              <a:solidFill>
                <a:schemeClr val="bg1"/>
              </a:solidFill>
            </a:rPr>
            <a:t>.</a:t>
          </a:r>
        </a:p>
      </dgm:t>
    </dgm:pt>
    <dgm:pt modelId="{3B58C150-C045-433C-AC23-A6D4F8AD4790}" type="parTrans" cxnId="{40F7AD7D-7A26-4135-939F-5A3133DF981A}">
      <dgm:prSet/>
      <dgm:spPr/>
      <dgm:t>
        <a:bodyPr/>
        <a:lstStyle/>
        <a:p>
          <a:endParaRPr lang="hu-HU"/>
        </a:p>
      </dgm:t>
    </dgm:pt>
    <dgm:pt modelId="{C482CE46-F66A-472A-B503-B3310F964544}" type="sibTrans" cxnId="{40F7AD7D-7A26-4135-939F-5A3133DF981A}">
      <dgm:prSet/>
      <dgm:spPr/>
      <dgm:t>
        <a:bodyPr/>
        <a:lstStyle/>
        <a:p>
          <a:endParaRPr lang="hu-HU"/>
        </a:p>
      </dgm:t>
    </dgm:pt>
    <dgm:pt modelId="{DDCFEAA3-E6BC-42C4-8D01-4B0E6AE254A7}">
      <dgm:prSet phldrT="[Szöveg]" custT="1"/>
      <dgm:spPr>
        <a:solidFill>
          <a:schemeClr val="accent5">
            <a:lumMod val="50000"/>
            <a:alpha val="90000"/>
          </a:schemeClr>
        </a:solidFill>
        <a:ln>
          <a:solidFill>
            <a:srgbClr val="00B0F0"/>
          </a:solidFill>
        </a:ln>
      </dgm:spPr>
      <dgm:t>
        <a:bodyPr anchor="ctr"/>
        <a:lstStyle/>
        <a:p>
          <a:pPr>
            <a:spcAft>
              <a:spcPct val="35000"/>
            </a:spcAft>
          </a:pPr>
          <a:r>
            <a:rPr lang="hu-HU" sz="2200" u="sng" dirty="0" smtClean="0">
              <a:solidFill>
                <a:schemeClr val="bg1"/>
              </a:solidFill>
            </a:rPr>
            <a:t>POLICY</a:t>
          </a:r>
        </a:p>
        <a:p>
          <a:pPr>
            <a:spcAft>
              <a:spcPct val="35000"/>
            </a:spcAft>
          </a:pPr>
          <a:r>
            <a:rPr lang="hu-HU" sz="2200" dirty="0" err="1" smtClean="0">
              <a:solidFill>
                <a:schemeClr val="bg1"/>
              </a:solidFill>
            </a:rPr>
            <a:t>Clear</a:t>
          </a:r>
          <a:r>
            <a:rPr lang="hu-HU" sz="2200" dirty="0" smtClean="0">
              <a:solidFill>
                <a:schemeClr val="bg1"/>
              </a:solidFill>
            </a:rPr>
            <a:t>, </a:t>
          </a:r>
          <a:r>
            <a:rPr lang="hu-HU" sz="2200" u="sng" dirty="0" err="1" smtClean="0">
              <a:solidFill>
                <a:schemeClr val="bg1"/>
              </a:solidFill>
            </a:rPr>
            <a:t>harmonized</a:t>
          </a:r>
          <a:r>
            <a:rPr lang="hu-HU" sz="2200" dirty="0" smtClean="0">
              <a:solidFill>
                <a:schemeClr val="bg1"/>
              </a:solidFill>
            </a:rPr>
            <a:t> policy </a:t>
          </a:r>
          <a:r>
            <a:rPr lang="hu-HU" sz="2200" dirty="0" err="1" smtClean="0">
              <a:solidFill>
                <a:schemeClr val="bg1"/>
              </a:solidFill>
            </a:rPr>
            <a:t>objectives</a:t>
          </a:r>
          <a:endParaRPr lang="hu-HU" sz="2200" dirty="0" smtClean="0">
            <a:solidFill>
              <a:schemeClr val="bg1"/>
            </a:solidFill>
          </a:endParaRPr>
        </a:p>
        <a:p>
          <a:pPr>
            <a:spcAft>
              <a:spcPct val="35000"/>
            </a:spcAft>
          </a:pPr>
          <a:r>
            <a:rPr lang="hu-HU" sz="1800" dirty="0" err="1" smtClean="0">
              <a:solidFill>
                <a:schemeClr val="bg1"/>
              </a:solidFill>
            </a:rPr>
            <a:t>Automation</a:t>
          </a:r>
          <a:r>
            <a:rPr lang="hu-HU" sz="1800" dirty="0" smtClean="0">
              <a:solidFill>
                <a:schemeClr val="bg1"/>
              </a:solidFill>
            </a:rPr>
            <a:t> of …, </a:t>
          </a:r>
          <a:r>
            <a:rPr lang="hu-HU" sz="1800" dirty="0" err="1" smtClean="0">
              <a:solidFill>
                <a:schemeClr val="bg1"/>
              </a:solidFill>
            </a:rPr>
            <a:t>Liberalization</a:t>
          </a:r>
          <a:r>
            <a:rPr lang="hu-HU" sz="1800" dirty="0" smtClean="0">
              <a:solidFill>
                <a:schemeClr val="bg1"/>
              </a:solidFill>
            </a:rPr>
            <a:t> of …, </a:t>
          </a:r>
          <a:r>
            <a:rPr lang="hu-HU" sz="1800" dirty="0" err="1" smtClean="0">
              <a:solidFill>
                <a:schemeClr val="bg1"/>
              </a:solidFill>
            </a:rPr>
            <a:t>Reduction</a:t>
          </a:r>
          <a:r>
            <a:rPr lang="hu-HU" sz="1800" dirty="0" smtClean="0">
              <a:solidFill>
                <a:schemeClr val="bg1"/>
              </a:solidFill>
            </a:rPr>
            <a:t> of CO</a:t>
          </a:r>
          <a:r>
            <a:rPr lang="hu-HU" sz="1200" dirty="0" smtClean="0">
              <a:solidFill>
                <a:schemeClr val="bg1"/>
              </a:solidFill>
            </a:rPr>
            <a:t>2</a:t>
          </a:r>
          <a:r>
            <a:rPr lang="hu-HU" sz="1800" dirty="0" smtClean="0">
              <a:solidFill>
                <a:schemeClr val="bg1"/>
              </a:solidFill>
            </a:rPr>
            <a:t> </a:t>
          </a:r>
          <a:r>
            <a:rPr lang="hu-HU" sz="1800" dirty="0" err="1" smtClean="0">
              <a:solidFill>
                <a:schemeClr val="bg1"/>
              </a:solidFill>
            </a:rPr>
            <a:t>emmissions</a:t>
          </a:r>
          <a:r>
            <a:rPr lang="hu-HU" sz="1800" dirty="0" smtClean="0">
              <a:solidFill>
                <a:schemeClr val="bg1"/>
              </a:solidFill>
            </a:rPr>
            <a:t> </a:t>
          </a:r>
          <a:r>
            <a:rPr lang="hu-HU" sz="1800" dirty="0" err="1" smtClean="0">
              <a:solidFill>
                <a:schemeClr val="bg1"/>
              </a:solidFill>
            </a:rPr>
            <a:t>by</a:t>
          </a:r>
          <a:r>
            <a:rPr lang="hu-HU" sz="1800" dirty="0" smtClean="0">
              <a:solidFill>
                <a:schemeClr val="bg1"/>
              </a:solidFill>
            </a:rPr>
            <a:t> …, DATA </a:t>
          </a:r>
          <a:r>
            <a:rPr lang="hu-HU" sz="1800" dirty="0" err="1" smtClean="0">
              <a:solidFill>
                <a:schemeClr val="bg1"/>
              </a:solidFill>
            </a:rPr>
            <a:t>exchange</a:t>
          </a:r>
          <a:r>
            <a:rPr lang="hu-HU" sz="1800" dirty="0" smtClean="0">
              <a:solidFill>
                <a:schemeClr val="bg1"/>
              </a:solidFill>
            </a:rPr>
            <a:t>, </a:t>
          </a:r>
          <a:r>
            <a:rPr lang="hu-HU" sz="1800" dirty="0" err="1" smtClean="0">
              <a:solidFill>
                <a:schemeClr val="bg1"/>
              </a:solidFill>
            </a:rPr>
            <a:t>addressing</a:t>
          </a:r>
          <a:r>
            <a:rPr lang="hu-HU" sz="1800" dirty="0" smtClean="0">
              <a:solidFill>
                <a:schemeClr val="bg1"/>
              </a:solidFill>
            </a:rPr>
            <a:t> </a:t>
          </a:r>
          <a:r>
            <a:rPr lang="hu-HU" sz="1800" dirty="0" err="1" smtClean="0">
              <a:solidFill>
                <a:schemeClr val="bg1"/>
              </a:solidFill>
            </a:rPr>
            <a:t>congestion</a:t>
          </a:r>
          <a:r>
            <a:rPr lang="hu-HU" sz="1800" dirty="0" smtClean="0">
              <a:solidFill>
                <a:schemeClr val="bg1"/>
              </a:solidFill>
            </a:rPr>
            <a:t> </a:t>
          </a:r>
          <a:r>
            <a:rPr lang="hu-HU" sz="1800" dirty="0" err="1" smtClean="0">
              <a:solidFill>
                <a:schemeClr val="bg1"/>
              </a:solidFill>
            </a:rPr>
            <a:t>through</a:t>
          </a:r>
          <a:r>
            <a:rPr lang="hu-HU" sz="1800" dirty="0" smtClean="0">
              <a:solidFill>
                <a:schemeClr val="bg1"/>
              </a:solidFill>
            </a:rPr>
            <a:t> </a:t>
          </a:r>
          <a:r>
            <a:rPr lang="hu-HU" sz="1800" dirty="0" err="1" smtClean="0">
              <a:solidFill>
                <a:schemeClr val="bg1"/>
              </a:solidFill>
            </a:rPr>
            <a:t>pricing</a:t>
          </a:r>
          <a:r>
            <a:rPr lang="hu-HU" sz="1800" dirty="0" smtClean="0">
              <a:solidFill>
                <a:schemeClr val="bg1"/>
              </a:solidFill>
            </a:rPr>
            <a:t>, </a:t>
          </a:r>
          <a:r>
            <a:rPr lang="hu-HU" sz="1800" dirty="0" err="1" smtClean="0">
              <a:solidFill>
                <a:schemeClr val="bg1"/>
              </a:solidFill>
            </a:rPr>
            <a:t>optimized</a:t>
          </a:r>
          <a:r>
            <a:rPr lang="hu-HU" sz="1800" dirty="0" smtClean="0">
              <a:solidFill>
                <a:schemeClr val="bg1"/>
              </a:solidFill>
            </a:rPr>
            <a:t> </a:t>
          </a:r>
          <a:r>
            <a:rPr lang="hu-HU" sz="1800" dirty="0" err="1" smtClean="0">
              <a:solidFill>
                <a:schemeClr val="bg1"/>
              </a:solidFill>
            </a:rPr>
            <a:t>infrastructure</a:t>
          </a:r>
          <a:r>
            <a:rPr lang="hu-HU" sz="1800" dirty="0" smtClean="0">
              <a:solidFill>
                <a:schemeClr val="bg1"/>
              </a:solidFill>
            </a:rPr>
            <a:t>, etc.</a:t>
          </a:r>
        </a:p>
      </dgm:t>
    </dgm:pt>
    <dgm:pt modelId="{66AD7C2D-6237-49FA-8AB8-EAD5B606292A}" type="parTrans" cxnId="{A5001ACC-E637-4EE9-A296-FC134540E179}">
      <dgm:prSet/>
      <dgm:spPr/>
      <dgm:t>
        <a:bodyPr/>
        <a:lstStyle/>
        <a:p>
          <a:endParaRPr lang="hu-HU"/>
        </a:p>
      </dgm:t>
    </dgm:pt>
    <dgm:pt modelId="{442247BB-076E-4CDD-A07D-0237CDB83697}" type="sibTrans" cxnId="{A5001ACC-E637-4EE9-A296-FC134540E179}">
      <dgm:prSet/>
      <dgm:spPr/>
      <dgm:t>
        <a:bodyPr/>
        <a:lstStyle/>
        <a:p>
          <a:endParaRPr lang="hu-HU"/>
        </a:p>
      </dgm:t>
    </dgm:pt>
    <dgm:pt modelId="{C46DD8F7-794A-4721-9614-460D3BB6C176}">
      <dgm:prSet phldrT="[Szöveg]" custT="1"/>
      <dgm:spPr>
        <a:solidFill>
          <a:srgbClr val="002060">
            <a:alpha val="90000"/>
          </a:srgbClr>
        </a:solidFill>
        <a:ln>
          <a:solidFill>
            <a:srgbClr val="00B0F0"/>
          </a:solidFill>
        </a:ln>
      </dgm:spPr>
      <dgm:t>
        <a:bodyPr/>
        <a:lstStyle/>
        <a:p>
          <a:pPr algn="ctr">
            <a:spcAft>
              <a:spcPct val="35000"/>
            </a:spcAft>
          </a:pPr>
          <a:r>
            <a:rPr lang="hu-HU" sz="2200" u="sng" dirty="0" smtClean="0">
              <a:solidFill>
                <a:schemeClr val="bg1"/>
              </a:solidFill>
            </a:rPr>
            <a:t>PUBLIC VALUE BASIS</a:t>
          </a:r>
        </a:p>
        <a:p>
          <a:pPr algn="ctr">
            <a:spcAft>
              <a:spcPts val="0"/>
            </a:spcAft>
          </a:pPr>
          <a:r>
            <a:rPr lang="hu-HU" sz="2200" dirty="0" err="1" smtClean="0">
              <a:solidFill>
                <a:schemeClr val="bg1"/>
              </a:solidFill>
            </a:rPr>
            <a:t>Recognize</a:t>
          </a:r>
          <a:r>
            <a:rPr lang="hu-HU" sz="2200" dirty="0" smtClean="0">
              <a:solidFill>
                <a:schemeClr val="bg1"/>
              </a:solidFill>
            </a:rPr>
            <a:t> </a:t>
          </a:r>
          <a:r>
            <a:rPr lang="hu-HU" sz="2200" dirty="0" err="1" smtClean="0">
              <a:solidFill>
                <a:schemeClr val="bg1"/>
              </a:solidFill>
            </a:rPr>
            <a:t>interdependencies</a:t>
          </a:r>
          <a:endParaRPr lang="hu-HU" sz="2200" dirty="0" smtClean="0">
            <a:solidFill>
              <a:schemeClr val="bg1"/>
            </a:solidFill>
          </a:endParaRPr>
        </a:p>
        <a:p>
          <a:pPr algn="ctr">
            <a:spcAft>
              <a:spcPts val="0"/>
            </a:spcAft>
          </a:pPr>
          <a:r>
            <a:rPr lang="hu-HU" sz="2200" u="sng" dirty="0" err="1" smtClean="0">
              <a:solidFill>
                <a:schemeClr val="bg1"/>
              </a:solidFill>
            </a:rPr>
            <a:t>Prioritize</a:t>
          </a:r>
          <a:r>
            <a:rPr lang="hu-HU" sz="2200" u="sng" dirty="0" smtClean="0">
              <a:solidFill>
                <a:schemeClr val="bg1"/>
              </a:solidFill>
            </a:rPr>
            <a:t> and </a:t>
          </a:r>
          <a:r>
            <a:rPr lang="hu-HU" sz="2200" u="sng" dirty="0" err="1" smtClean="0">
              <a:solidFill>
                <a:schemeClr val="bg1"/>
              </a:solidFill>
            </a:rPr>
            <a:t>balance</a:t>
          </a:r>
          <a:r>
            <a:rPr lang="hu-HU" sz="2200" dirty="0" smtClean="0">
              <a:solidFill>
                <a:schemeClr val="bg1"/>
              </a:solidFill>
            </a:rPr>
            <a:t> </a:t>
          </a:r>
          <a:r>
            <a:rPr lang="hu-HU" sz="2200" dirty="0" err="1" smtClean="0">
              <a:solidFill>
                <a:schemeClr val="bg1"/>
              </a:solidFill>
            </a:rPr>
            <a:t>where</a:t>
          </a:r>
          <a:r>
            <a:rPr lang="hu-HU" sz="2200" dirty="0" smtClean="0">
              <a:solidFill>
                <a:schemeClr val="bg1"/>
              </a:solidFill>
            </a:rPr>
            <a:t> </a:t>
          </a:r>
          <a:r>
            <a:rPr lang="hu-HU" sz="2200" dirty="0" err="1" smtClean="0">
              <a:solidFill>
                <a:schemeClr val="bg1"/>
              </a:solidFill>
            </a:rPr>
            <a:t>necessary</a:t>
          </a:r>
          <a:endParaRPr lang="hu-HU" sz="2200" dirty="0" smtClean="0">
            <a:solidFill>
              <a:schemeClr val="bg1"/>
            </a:solidFill>
          </a:endParaRPr>
        </a:p>
        <a:p>
          <a:pPr algn="ctr">
            <a:spcAft>
              <a:spcPct val="35000"/>
            </a:spcAft>
          </a:pPr>
          <a:r>
            <a:rPr lang="hu-HU" sz="1800" dirty="0" smtClean="0">
              <a:solidFill>
                <a:srgbClr val="FFFF00"/>
              </a:solidFill>
            </a:rPr>
            <a:t>MOBILITY,</a:t>
          </a:r>
          <a:r>
            <a:rPr lang="hu-HU" sz="1800" dirty="0" smtClean="0">
              <a:solidFill>
                <a:schemeClr val="bg1"/>
              </a:solidFill>
            </a:rPr>
            <a:t> </a:t>
          </a:r>
          <a:r>
            <a:rPr lang="hu-HU" sz="1800" dirty="0" smtClean="0">
              <a:solidFill>
                <a:srgbClr val="FFC000"/>
              </a:solidFill>
            </a:rPr>
            <a:t>ECONOMIC GROWTH, </a:t>
          </a:r>
          <a:r>
            <a:rPr lang="hu-HU" sz="1800" dirty="0" smtClean="0">
              <a:solidFill>
                <a:srgbClr val="92D050"/>
              </a:solidFill>
            </a:rPr>
            <a:t>ENVIRONMENT, </a:t>
          </a:r>
          <a:r>
            <a:rPr lang="hu-HU" sz="1800" dirty="0" smtClean="0">
              <a:solidFill>
                <a:schemeClr val="accent4">
                  <a:lumMod val="40000"/>
                  <a:lumOff val="60000"/>
                </a:schemeClr>
              </a:solidFill>
            </a:rPr>
            <a:t>SAFETY,</a:t>
          </a:r>
          <a:r>
            <a:rPr lang="hu-HU" sz="1800" dirty="0" smtClean="0">
              <a:solidFill>
                <a:srgbClr val="92D050"/>
              </a:solidFill>
            </a:rPr>
            <a:t> </a:t>
          </a:r>
          <a:r>
            <a:rPr lang="hu-HU" sz="1800" dirty="0" smtClean="0">
              <a:solidFill>
                <a:schemeClr val="accent2">
                  <a:lumMod val="60000"/>
                  <a:lumOff val="40000"/>
                </a:schemeClr>
              </a:solidFill>
            </a:rPr>
            <a:t>SECURITY,</a:t>
          </a:r>
        </a:p>
        <a:p>
          <a:pPr algn="ctr">
            <a:spcAft>
              <a:spcPct val="35000"/>
            </a:spcAft>
          </a:pPr>
          <a:r>
            <a:rPr lang="hu-HU" sz="1800" dirty="0" smtClean="0">
              <a:solidFill>
                <a:schemeClr val="accent1">
                  <a:lumMod val="20000"/>
                  <a:lumOff val="80000"/>
                </a:schemeClr>
              </a:solidFill>
            </a:rPr>
            <a:t>INNOVATION</a:t>
          </a:r>
          <a:r>
            <a:rPr lang="hu-HU" sz="1800" dirty="0" smtClean="0">
              <a:solidFill>
                <a:srgbClr val="92D050"/>
              </a:solidFill>
            </a:rPr>
            <a:t>, CLEAN AIR, </a:t>
          </a:r>
          <a:r>
            <a:rPr lang="hu-HU" sz="1800" dirty="0" smtClean="0">
              <a:solidFill>
                <a:schemeClr val="bg1">
                  <a:lumMod val="85000"/>
                </a:schemeClr>
              </a:solidFill>
            </a:rPr>
            <a:t>DEFENCE,</a:t>
          </a:r>
          <a:r>
            <a:rPr lang="hu-HU" sz="1800" dirty="0" smtClean="0">
              <a:solidFill>
                <a:srgbClr val="92D050"/>
              </a:solidFill>
            </a:rPr>
            <a:t> </a:t>
          </a:r>
          <a:r>
            <a:rPr lang="hu-HU" sz="1800" dirty="0" smtClean="0">
              <a:solidFill>
                <a:schemeClr val="accent5">
                  <a:lumMod val="40000"/>
                  <a:lumOff val="60000"/>
                </a:schemeClr>
              </a:solidFill>
            </a:rPr>
            <a:t>COMPETITION, </a:t>
          </a:r>
          <a:r>
            <a:rPr lang="hu-HU" sz="1800" dirty="0" smtClean="0">
              <a:solidFill>
                <a:srgbClr val="00B0F0"/>
              </a:solidFill>
            </a:rPr>
            <a:t>CLIMATE, </a:t>
          </a:r>
          <a:r>
            <a:rPr lang="hu-HU" sz="1800" dirty="0" smtClean="0">
              <a:solidFill>
                <a:schemeClr val="tx2">
                  <a:lumMod val="20000"/>
                  <a:lumOff val="80000"/>
                </a:schemeClr>
              </a:solidFill>
            </a:rPr>
            <a:t>INFRASTRUCTURE </a:t>
          </a:r>
          <a:r>
            <a:rPr lang="hu-HU" sz="1800" dirty="0" smtClean="0">
              <a:solidFill>
                <a:schemeClr val="bg1"/>
              </a:solidFill>
            </a:rPr>
            <a:t>, etc. </a:t>
          </a:r>
          <a:endParaRPr lang="hu-HU" sz="1800" dirty="0">
            <a:solidFill>
              <a:schemeClr val="bg1"/>
            </a:solidFill>
          </a:endParaRPr>
        </a:p>
      </dgm:t>
    </dgm:pt>
    <dgm:pt modelId="{349AF079-FD07-48DC-A090-10B112656439}" type="parTrans" cxnId="{BF677969-098B-4094-AD81-DF98243D8C30}">
      <dgm:prSet/>
      <dgm:spPr/>
      <dgm:t>
        <a:bodyPr/>
        <a:lstStyle/>
        <a:p>
          <a:endParaRPr lang="hu-HU"/>
        </a:p>
      </dgm:t>
    </dgm:pt>
    <dgm:pt modelId="{1DCEF59B-B4C8-47CB-9721-BCA51C884A5D}" type="sibTrans" cxnId="{BF677969-098B-4094-AD81-DF98243D8C30}">
      <dgm:prSet/>
      <dgm:spPr/>
      <dgm:t>
        <a:bodyPr/>
        <a:lstStyle/>
        <a:p>
          <a:endParaRPr lang="hu-HU"/>
        </a:p>
      </dgm:t>
    </dgm:pt>
    <dgm:pt modelId="{102FBB39-EED7-4408-AE4C-4DC3AC96FEB3}" type="pres">
      <dgm:prSet presAssocID="{6AC15658-953A-44D1-BF5F-29097E99A8C7}" presName="compositeShape" presStyleCnt="0">
        <dgm:presLayoutVars>
          <dgm:dir/>
          <dgm:resizeHandles/>
        </dgm:presLayoutVars>
      </dgm:prSet>
      <dgm:spPr/>
    </dgm:pt>
    <dgm:pt modelId="{9E9F74C7-00BA-4F01-922B-0B9BEF64FC38}" type="pres">
      <dgm:prSet presAssocID="{6AC15658-953A-44D1-BF5F-29097E99A8C7}" presName="pyramid" presStyleLbl="node1" presStyleIdx="0" presStyleCnt="1"/>
      <dgm:spPr>
        <a:solidFill>
          <a:srgbClr val="FFC000"/>
        </a:solidFill>
      </dgm:spPr>
    </dgm:pt>
    <dgm:pt modelId="{47EA7281-FD6A-4649-819C-D59B1C01958A}" type="pres">
      <dgm:prSet presAssocID="{6AC15658-953A-44D1-BF5F-29097E99A8C7}" presName="theList" presStyleCnt="0"/>
      <dgm:spPr/>
    </dgm:pt>
    <dgm:pt modelId="{EF720707-6D7B-4E34-82D8-5F73281BD158}" type="pres">
      <dgm:prSet presAssocID="{87F7B9E4-B016-41C4-BD5C-E3581F6669E1}" presName="aNode" presStyleLbl="fgAcc1" presStyleIdx="0" presStyleCnt="4" custScaleX="40269" custScaleY="342920" custLinFactY="-25190" custLinFactNeighborX="-49261" custLinFactNeighborY="-100000">
        <dgm:presLayoutVars>
          <dgm:bulletEnabled val="1"/>
        </dgm:presLayoutVars>
      </dgm:prSet>
      <dgm:spPr/>
      <dgm:t>
        <a:bodyPr/>
        <a:lstStyle/>
        <a:p>
          <a:endParaRPr lang="hu-HU"/>
        </a:p>
      </dgm:t>
    </dgm:pt>
    <dgm:pt modelId="{C3F1C0A6-708B-4137-8EAA-350CC4D2261E}" type="pres">
      <dgm:prSet presAssocID="{87F7B9E4-B016-41C4-BD5C-E3581F6669E1}" presName="aSpace" presStyleCnt="0"/>
      <dgm:spPr/>
    </dgm:pt>
    <dgm:pt modelId="{ED1EAF9B-5A2C-49AE-B1BD-445A59643147}" type="pres">
      <dgm:prSet presAssocID="{25F2BF44-0A4B-472F-B3FA-B993728EC82B}" presName="aNode" presStyleLbl="fgAcc1" presStyleIdx="1" presStyleCnt="4" custScaleX="145837" custScaleY="579798" custLinFactY="77621" custLinFactNeighborX="-50230" custLinFactNeighborY="100000">
        <dgm:presLayoutVars>
          <dgm:bulletEnabled val="1"/>
        </dgm:presLayoutVars>
      </dgm:prSet>
      <dgm:spPr/>
      <dgm:t>
        <a:bodyPr/>
        <a:lstStyle/>
        <a:p>
          <a:endParaRPr lang="hu-HU"/>
        </a:p>
      </dgm:t>
    </dgm:pt>
    <dgm:pt modelId="{344BBB1F-458B-4277-9BA9-479504813C7B}" type="pres">
      <dgm:prSet presAssocID="{25F2BF44-0A4B-472F-B3FA-B993728EC82B}" presName="aSpace" presStyleCnt="0"/>
      <dgm:spPr/>
    </dgm:pt>
    <dgm:pt modelId="{614D47E2-C48B-401E-9019-C29B28AE2A33}" type="pres">
      <dgm:prSet presAssocID="{DDCFEAA3-E6BC-42C4-8D01-4B0E6AE254A7}" presName="aNode" presStyleLbl="fgAcc1" presStyleIdx="2" presStyleCnt="4" custScaleX="177146" custScaleY="735722" custLinFactY="161924" custLinFactNeighborX="-48793" custLinFactNeighborY="200000">
        <dgm:presLayoutVars>
          <dgm:bulletEnabled val="1"/>
        </dgm:presLayoutVars>
      </dgm:prSet>
      <dgm:spPr/>
      <dgm:t>
        <a:bodyPr/>
        <a:lstStyle/>
        <a:p>
          <a:endParaRPr lang="hu-HU"/>
        </a:p>
      </dgm:t>
    </dgm:pt>
    <dgm:pt modelId="{FFBC7937-EFC1-4A35-AE21-BA1666E390E8}" type="pres">
      <dgm:prSet presAssocID="{DDCFEAA3-E6BC-42C4-8D01-4B0E6AE254A7}" presName="aSpace" presStyleCnt="0"/>
      <dgm:spPr/>
    </dgm:pt>
    <dgm:pt modelId="{09D422C6-CD92-412E-81DE-EC9D3F276DC6}" type="pres">
      <dgm:prSet presAssocID="{C46DD8F7-794A-4721-9614-460D3BB6C176}" presName="aNode" presStyleLbl="fgAcc1" presStyleIdx="3" presStyleCnt="4" custScaleX="191595" custScaleY="798868" custLinFactY="232176" custLinFactNeighborX="-48421" custLinFactNeighborY="300000">
        <dgm:presLayoutVars>
          <dgm:bulletEnabled val="1"/>
        </dgm:presLayoutVars>
      </dgm:prSet>
      <dgm:spPr/>
      <dgm:t>
        <a:bodyPr/>
        <a:lstStyle/>
        <a:p>
          <a:endParaRPr lang="hu-HU"/>
        </a:p>
      </dgm:t>
    </dgm:pt>
    <dgm:pt modelId="{E5D2405E-3A44-499C-8E3F-7E74E6EC45E4}" type="pres">
      <dgm:prSet presAssocID="{C46DD8F7-794A-4721-9614-460D3BB6C176}" presName="aSpace" presStyleCnt="0"/>
      <dgm:spPr/>
    </dgm:pt>
  </dgm:ptLst>
  <dgm:cxnLst>
    <dgm:cxn modelId="{5B29F12E-94D4-4472-AFBD-DD44EE51EC74}" type="presOf" srcId="{25F2BF44-0A4B-472F-B3FA-B993728EC82B}" destId="{ED1EAF9B-5A2C-49AE-B1BD-445A59643147}" srcOrd="0" destOrd="0" presId="urn:microsoft.com/office/officeart/2005/8/layout/pyramid2"/>
    <dgm:cxn modelId="{7E6A08D4-4C64-4603-AD69-F64217469C2B}" type="presOf" srcId="{87F7B9E4-B016-41C4-BD5C-E3581F6669E1}" destId="{EF720707-6D7B-4E34-82D8-5F73281BD158}" srcOrd="0" destOrd="0" presId="urn:microsoft.com/office/officeart/2005/8/layout/pyramid2"/>
    <dgm:cxn modelId="{BF677969-098B-4094-AD81-DF98243D8C30}" srcId="{6AC15658-953A-44D1-BF5F-29097E99A8C7}" destId="{C46DD8F7-794A-4721-9614-460D3BB6C176}" srcOrd="3" destOrd="0" parTransId="{349AF079-FD07-48DC-A090-10B112656439}" sibTransId="{1DCEF59B-B4C8-47CB-9721-BCA51C884A5D}"/>
    <dgm:cxn modelId="{A5001ACC-E637-4EE9-A296-FC134540E179}" srcId="{6AC15658-953A-44D1-BF5F-29097E99A8C7}" destId="{DDCFEAA3-E6BC-42C4-8D01-4B0E6AE254A7}" srcOrd="2" destOrd="0" parTransId="{66AD7C2D-6237-49FA-8AB8-EAD5B606292A}" sibTransId="{442247BB-076E-4CDD-A07D-0237CDB83697}"/>
    <dgm:cxn modelId="{E251DC4F-89F9-4552-ADE9-181670D12183}" type="presOf" srcId="{C46DD8F7-794A-4721-9614-460D3BB6C176}" destId="{09D422C6-CD92-412E-81DE-EC9D3F276DC6}" srcOrd="0" destOrd="0" presId="urn:microsoft.com/office/officeart/2005/8/layout/pyramid2"/>
    <dgm:cxn modelId="{40F7AD7D-7A26-4135-939F-5A3133DF981A}" srcId="{6AC15658-953A-44D1-BF5F-29097E99A8C7}" destId="{25F2BF44-0A4B-472F-B3FA-B993728EC82B}" srcOrd="1" destOrd="0" parTransId="{3B58C150-C045-433C-AC23-A6D4F8AD4790}" sibTransId="{C482CE46-F66A-472A-B503-B3310F964544}"/>
    <dgm:cxn modelId="{40CD8B4E-8753-411A-BBB7-367A7BCF9386}" type="presOf" srcId="{DDCFEAA3-E6BC-42C4-8D01-4B0E6AE254A7}" destId="{614D47E2-C48B-401E-9019-C29B28AE2A33}" srcOrd="0" destOrd="0" presId="urn:microsoft.com/office/officeart/2005/8/layout/pyramid2"/>
    <dgm:cxn modelId="{F32138B5-A85D-4F3B-BE79-FF7BCB31C727}" type="presOf" srcId="{6AC15658-953A-44D1-BF5F-29097E99A8C7}" destId="{102FBB39-EED7-4408-AE4C-4DC3AC96FEB3}" srcOrd="0" destOrd="0" presId="urn:microsoft.com/office/officeart/2005/8/layout/pyramid2"/>
    <dgm:cxn modelId="{4A2EDEBD-9FCB-4B1C-BE12-3303015649B2}" srcId="{6AC15658-953A-44D1-BF5F-29097E99A8C7}" destId="{87F7B9E4-B016-41C4-BD5C-E3581F6669E1}" srcOrd="0" destOrd="0" parTransId="{30E19E44-E1EC-4980-AC39-C2909F6A8EC9}" sibTransId="{2C8AF262-43AF-4AB3-A371-57AD1A535C34}"/>
    <dgm:cxn modelId="{8D33D0EB-CA4E-4DCE-B2C8-E55E6472F099}" type="presParOf" srcId="{102FBB39-EED7-4408-AE4C-4DC3AC96FEB3}" destId="{9E9F74C7-00BA-4F01-922B-0B9BEF64FC38}" srcOrd="0" destOrd="0" presId="urn:microsoft.com/office/officeart/2005/8/layout/pyramid2"/>
    <dgm:cxn modelId="{ACDC41F7-03BA-42FC-BEA7-6727B99D5230}" type="presParOf" srcId="{102FBB39-EED7-4408-AE4C-4DC3AC96FEB3}" destId="{47EA7281-FD6A-4649-819C-D59B1C01958A}" srcOrd="1" destOrd="0" presId="urn:microsoft.com/office/officeart/2005/8/layout/pyramid2"/>
    <dgm:cxn modelId="{03BF0A67-0040-483B-804D-4A86793F19B6}" type="presParOf" srcId="{47EA7281-FD6A-4649-819C-D59B1C01958A}" destId="{EF720707-6D7B-4E34-82D8-5F73281BD158}" srcOrd="0" destOrd="0" presId="urn:microsoft.com/office/officeart/2005/8/layout/pyramid2"/>
    <dgm:cxn modelId="{3297C33A-F701-45FA-B651-04A2FEE499EF}" type="presParOf" srcId="{47EA7281-FD6A-4649-819C-D59B1C01958A}" destId="{C3F1C0A6-708B-4137-8EAA-350CC4D2261E}" srcOrd="1" destOrd="0" presId="urn:microsoft.com/office/officeart/2005/8/layout/pyramid2"/>
    <dgm:cxn modelId="{A3ABF1DC-24A1-4486-9FB5-D58CA95DFE14}" type="presParOf" srcId="{47EA7281-FD6A-4649-819C-D59B1C01958A}" destId="{ED1EAF9B-5A2C-49AE-B1BD-445A59643147}" srcOrd="2" destOrd="0" presId="urn:microsoft.com/office/officeart/2005/8/layout/pyramid2"/>
    <dgm:cxn modelId="{FF0C0627-2EB8-4705-8A48-E7E07D0C5B5F}" type="presParOf" srcId="{47EA7281-FD6A-4649-819C-D59B1C01958A}" destId="{344BBB1F-458B-4277-9BA9-479504813C7B}" srcOrd="3" destOrd="0" presId="urn:microsoft.com/office/officeart/2005/8/layout/pyramid2"/>
    <dgm:cxn modelId="{69558787-67CF-4C6D-9DE6-49FE41E20CC9}" type="presParOf" srcId="{47EA7281-FD6A-4649-819C-D59B1C01958A}" destId="{614D47E2-C48B-401E-9019-C29B28AE2A33}" srcOrd="4" destOrd="0" presId="urn:microsoft.com/office/officeart/2005/8/layout/pyramid2"/>
    <dgm:cxn modelId="{DDFC1ADC-C09D-48A1-ADF5-51F286B8E71F}" type="presParOf" srcId="{47EA7281-FD6A-4649-819C-D59B1C01958A}" destId="{FFBC7937-EFC1-4A35-AE21-BA1666E390E8}" srcOrd="5" destOrd="0" presId="urn:microsoft.com/office/officeart/2005/8/layout/pyramid2"/>
    <dgm:cxn modelId="{0CF4A0EE-F821-41D7-A4B7-13C02035E71F}" type="presParOf" srcId="{47EA7281-FD6A-4649-819C-D59B1C01958A}" destId="{09D422C6-CD92-412E-81DE-EC9D3F276DC6}" srcOrd="6" destOrd="0" presId="urn:microsoft.com/office/officeart/2005/8/layout/pyramid2"/>
    <dgm:cxn modelId="{7A267260-D616-422B-AEC9-F8BEB26DBE0F}" type="presParOf" srcId="{47EA7281-FD6A-4649-819C-D59B1C01958A}" destId="{E5D2405E-3A44-499C-8E3F-7E74E6EC45E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F74C7-00BA-4F01-922B-0B9BEF64FC38}">
      <dsp:nvSpPr>
        <dsp:cNvPr id="0" name=""/>
        <dsp:cNvSpPr/>
      </dsp:nvSpPr>
      <dsp:spPr>
        <a:xfrm>
          <a:off x="744568" y="0"/>
          <a:ext cx="6648096" cy="6648096"/>
        </a:xfrm>
        <a:prstGeom prst="triangl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20707-6D7B-4E34-82D8-5F73281BD158}">
      <dsp:nvSpPr>
        <dsp:cNvPr id="0" name=""/>
        <dsp:cNvSpPr/>
      </dsp:nvSpPr>
      <dsp:spPr>
        <a:xfrm>
          <a:off x="3230486" y="586747"/>
          <a:ext cx="1740129" cy="726897"/>
        </a:xfrm>
        <a:prstGeom prst="roundRect">
          <a:avLst/>
        </a:prstGeom>
        <a:solidFill>
          <a:schemeClr val="accent5">
            <a:lumMod val="60000"/>
            <a:lumOff val="40000"/>
            <a:alpha val="9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u="sng" kern="1200" dirty="0" smtClean="0">
              <a:solidFill>
                <a:srgbClr val="002060"/>
              </a:solidFill>
            </a:rPr>
            <a:t>IMPLEMENTATION</a:t>
          </a:r>
          <a:endParaRPr lang="hu-HU" sz="1600" u="sng" kern="1200" dirty="0">
            <a:solidFill>
              <a:srgbClr val="002060"/>
            </a:solidFill>
          </a:endParaRPr>
        </a:p>
      </dsp:txBody>
      <dsp:txXfrm>
        <a:off x="3265970" y="622231"/>
        <a:ext cx="1669161" cy="655929"/>
      </dsp:txXfrm>
    </dsp:sp>
    <dsp:sp modelId="{ED1EAF9B-5A2C-49AE-B1BD-445A59643147}">
      <dsp:nvSpPr>
        <dsp:cNvPr id="0" name=""/>
        <dsp:cNvSpPr/>
      </dsp:nvSpPr>
      <dsp:spPr>
        <a:xfrm>
          <a:off x="907678" y="1611066"/>
          <a:ext cx="6301999" cy="1229015"/>
        </a:xfrm>
        <a:prstGeom prst="roundRect">
          <a:avLst/>
        </a:prstGeom>
        <a:solidFill>
          <a:schemeClr val="accent5">
            <a:lumMod val="75000"/>
            <a:alpha val="9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hu-HU" sz="2200" u="sng" kern="1200" dirty="0" smtClean="0">
              <a:solidFill>
                <a:schemeClr val="bg1"/>
              </a:solidFill>
            </a:rPr>
            <a:t>REGULATION</a:t>
          </a:r>
        </a:p>
        <a:p>
          <a:pPr lvl="0" algn="ctr" defTabSz="977900">
            <a:lnSpc>
              <a:spcPct val="100000"/>
            </a:lnSpc>
            <a:spcBef>
              <a:spcPct val="0"/>
            </a:spcBef>
            <a:spcAft>
              <a:spcPts val="0"/>
            </a:spcAft>
          </a:pPr>
          <a:r>
            <a:rPr lang="hu-HU" sz="1800" u="none" kern="1200" dirty="0" err="1" smtClean="0">
              <a:solidFill>
                <a:schemeClr val="bg1"/>
              </a:solidFill>
            </a:rPr>
            <a:t>Clear</a:t>
          </a:r>
          <a:r>
            <a:rPr lang="hu-HU" sz="1800" u="none" kern="1200" dirty="0" smtClean="0">
              <a:solidFill>
                <a:schemeClr val="bg1"/>
              </a:solidFill>
            </a:rPr>
            <a:t> </a:t>
          </a:r>
          <a:r>
            <a:rPr lang="hu-HU" sz="1800" u="none" kern="1200" dirty="0" err="1" smtClean="0">
              <a:solidFill>
                <a:schemeClr val="bg1"/>
              </a:solidFill>
            </a:rPr>
            <a:t>allocation</a:t>
          </a:r>
          <a:r>
            <a:rPr lang="hu-HU" sz="1800" u="none" kern="1200" dirty="0" smtClean="0">
              <a:solidFill>
                <a:schemeClr val="bg1"/>
              </a:solidFill>
            </a:rPr>
            <a:t> of </a:t>
          </a:r>
          <a:r>
            <a:rPr lang="hu-HU" sz="1800" u="none" kern="1200" dirty="0" err="1" smtClean="0">
              <a:solidFill>
                <a:schemeClr val="bg1"/>
              </a:solidFill>
            </a:rPr>
            <a:t>roles</a:t>
          </a:r>
          <a:r>
            <a:rPr lang="hu-HU" sz="1800" u="none" kern="1200" dirty="0" smtClean="0">
              <a:solidFill>
                <a:schemeClr val="bg1"/>
              </a:solidFill>
            </a:rPr>
            <a:t> and </a:t>
          </a:r>
          <a:r>
            <a:rPr lang="hu-HU" sz="1800" u="none" kern="1200" dirty="0" err="1" smtClean="0">
              <a:solidFill>
                <a:schemeClr val="bg1"/>
              </a:solidFill>
            </a:rPr>
            <a:t>accountability</a:t>
          </a:r>
          <a:endParaRPr lang="hu-HU" sz="1800" u="none" kern="1200" dirty="0" smtClean="0">
            <a:solidFill>
              <a:schemeClr val="bg1"/>
            </a:solidFill>
          </a:endParaRPr>
        </a:p>
        <a:p>
          <a:pPr lvl="0" algn="ctr" defTabSz="977900">
            <a:spcBef>
              <a:spcPct val="0"/>
            </a:spcBef>
          </a:pPr>
          <a:r>
            <a:rPr lang="en-US" sz="1800" u="none" kern="1200" dirty="0" smtClean="0">
              <a:solidFill>
                <a:schemeClr val="bg1"/>
              </a:solidFill>
            </a:rPr>
            <a:t>Innovative regulatory solutions</a:t>
          </a:r>
          <a:r>
            <a:rPr lang="hu-HU" sz="1800" u="none" kern="1200" dirty="0" err="1" smtClean="0">
              <a:solidFill>
                <a:schemeClr val="bg1"/>
              </a:solidFill>
            </a:rPr>
            <a:t>ions</a:t>
          </a:r>
          <a:r>
            <a:rPr lang="hu-HU" sz="1800" u="none" kern="1200" dirty="0" smtClean="0">
              <a:solidFill>
                <a:schemeClr val="bg1"/>
              </a:solidFill>
            </a:rPr>
            <a:t> </a:t>
          </a:r>
          <a:r>
            <a:rPr lang="hu-HU" sz="1800" u="none" kern="1200" dirty="0" err="1" smtClean="0">
              <a:solidFill>
                <a:schemeClr val="bg1"/>
              </a:solidFill>
            </a:rPr>
            <a:t>from</a:t>
          </a:r>
          <a:r>
            <a:rPr lang="hu-HU" sz="1800" u="none" kern="1200" dirty="0" smtClean="0">
              <a:solidFill>
                <a:schemeClr val="bg1"/>
              </a:solidFill>
            </a:rPr>
            <a:t> </a:t>
          </a:r>
          <a:r>
            <a:rPr lang="hu-HU" sz="1800" u="none" kern="1200" dirty="0" err="1" smtClean="0">
              <a:solidFill>
                <a:schemeClr val="bg1"/>
              </a:solidFill>
            </a:rPr>
            <a:t>other</a:t>
          </a:r>
          <a:r>
            <a:rPr lang="hu-HU" sz="1800" u="none" kern="1200" dirty="0" smtClean="0">
              <a:solidFill>
                <a:schemeClr val="bg1"/>
              </a:solidFill>
            </a:rPr>
            <a:t> sectors</a:t>
          </a:r>
        </a:p>
        <a:p>
          <a:pPr lvl="0" algn="ctr" defTabSz="977900">
            <a:spcBef>
              <a:spcPct val="0"/>
            </a:spcBef>
          </a:pPr>
          <a:r>
            <a:rPr lang="hu-HU" sz="1800" u="none" kern="1200" dirty="0" smtClean="0">
              <a:solidFill>
                <a:schemeClr val="bg1"/>
              </a:solidFill>
            </a:rPr>
            <a:t>(</a:t>
          </a:r>
          <a:r>
            <a:rPr lang="hu-HU" sz="1800" u="none" kern="1200" dirty="0" err="1" smtClean="0">
              <a:solidFill>
                <a:schemeClr val="bg1"/>
              </a:solidFill>
            </a:rPr>
            <a:t>e.g</a:t>
          </a:r>
          <a:r>
            <a:rPr lang="hu-HU" sz="1800" u="none" kern="1200" dirty="0" smtClean="0">
              <a:solidFill>
                <a:schemeClr val="bg1"/>
              </a:solidFill>
            </a:rPr>
            <a:t>.: </a:t>
          </a:r>
          <a:r>
            <a:rPr lang="en-US" sz="1800" u="none" kern="1200" dirty="0" smtClean="0">
              <a:solidFill>
                <a:schemeClr val="bg1"/>
              </a:solidFill>
            </a:rPr>
            <a:t>electricity</a:t>
          </a:r>
          <a:r>
            <a:rPr lang="hu-HU" sz="1800" u="none" kern="1200" dirty="0" smtClean="0">
              <a:solidFill>
                <a:schemeClr val="bg1"/>
              </a:solidFill>
            </a:rPr>
            <a:t>)</a:t>
          </a:r>
          <a:r>
            <a:rPr lang="en-US" sz="1800" u="none" kern="1200" dirty="0" smtClean="0">
              <a:solidFill>
                <a:schemeClr val="bg1"/>
              </a:solidFill>
            </a:rPr>
            <a:t>,</a:t>
          </a:r>
          <a:r>
            <a:rPr lang="hu-HU" sz="1800" u="none" kern="1200" dirty="0" smtClean="0">
              <a:solidFill>
                <a:schemeClr val="bg1"/>
              </a:solidFill>
            </a:rPr>
            <a:t> </a:t>
          </a:r>
          <a:r>
            <a:rPr lang="en-US" sz="1800" u="none" kern="1200" dirty="0" smtClean="0">
              <a:solidFill>
                <a:schemeClr val="bg1"/>
              </a:solidFill>
            </a:rPr>
            <a:t>sectoral data regulation, </a:t>
          </a:r>
          <a:r>
            <a:rPr lang="en-US" sz="1800" u="none" kern="1200" dirty="0" err="1" smtClean="0">
              <a:solidFill>
                <a:schemeClr val="bg1"/>
              </a:solidFill>
            </a:rPr>
            <a:t>etc</a:t>
          </a:r>
          <a:r>
            <a:rPr lang="hu-HU" sz="1800" u="none" kern="1200" dirty="0" smtClean="0">
              <a:solidFill>
                <a:schemeClr val="bg1"/>
              </a:solidFill>
            </a:rPr>
            <a:t>.</a:t>
          </a:r>
        </a:p>
      </dsp:txBody>
      <dsp:txXfrm>
        <a:off x="967674" y="1671062"/>
        <a:ext cx="6182007" cy="1109023"/>
      </dsp:txXfrm>
    </dsp:sp>
    <dsp:sp modelId="{614D47E2-C48B-401E-9019-C29B28AE2A33}">
      <dsp:nvSpPr>
        <dsp:cNvPr id="0" name=""/>
        <dsp:cNvSpPr/>
      </dsp:nvSpPr>
      <dsp:spPr>
        <a:xfrm>
          <a:off x="293302" y="3071774"/>
          <a:ext cx="7654943" cy="1559531"/>
        </a:xfrm>
        <a:prstGeom prst="roundRect">
          <a:avLst/>
        </a:prstGeom>
        <a:solidFill>
          <a:schemeClr val="accent5">
            <a:lumMod val="50000"/>
            <a:alpha val="9000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hu-HU" sz="2200" u="sng" kern="1200" dirty="0" smtClean="0">
              <a:solidFill>
                <a:schemeClr val="bg1"/>
              </a:solidFill>
            </a:rPr>
            <a:t>POLICY</a:t>
          </a:r>
        </a:p>
        <a:p>
          <a:pPr lvl="0" algn="ctr" defTabSz="977900">
            <a:lnSpc>
              <a:spcPct val="90000"/>
            </a:lnSpc>
            <a:spcBef>
              <a:spcPct val="0"/>
            </a:spcBef>
            <a:spcAft>
              <a:spcPct val="35000"/>
            </a:spcAft>
          </a:pPr>
          <a:r>
            <a:rPr lang="hu-HU" sz="2200" kern="1200" dirty="0" err="1" smtClean="0">
              <a:solidFill>
                <a:schemeClr val="bg1"/>
              </a:solidFill>
            </a:rPr>
            <a:t>Clear</a:t>
          </a:r>
          <a:r>
            <a:rPr lang="hu-HU" sz="2200" kern="1200" dirty="0" smtClean="0">
              <a:solidFill>
                <a:schemeClr val="bg1"/>
              </a:solidFill>
            </a:rPr>
            <a:t>, </a:t>
          </a:r>
          <a:r>
            <a:rPr lang="hu-HU" sz="2200" u="sng" kern="1200" dirty="0" err="1" smtClean="0">
              <a:solidFill>
                <a:schemeClr val="bg1"/>
              </a:solidFill>
            </a:rPr>
            <a:t>harmonized</a:t>
          </a:r>
          <a:r>
            <a:rPr lang="hu-HU" sz="2200" kern="1200" dirty="0" smtClean="0">
              <a:solidFill>
                <a:schemeClr val="bg1"/>
              </a:solidFill>
            </a:rPr>
            <a:t> policy </a:t>
          </a:r>
          <a:r>
            <a:rPr lang="hu-HU" sz="2200" kern="1200" dirty="0" err="1" smtClean="0">
              <a:solidFill>
                <a:schemeClr val="bg1"/>
              </a:solidFill>
            </a:rPr>
            <a:t>objectives</a:t>
          </a:r>
          <a:endParaRPr lang="hu-HU" sz="2200" kern="1200" dirty="0" smtClean="0">
            <a:solidFill>
              <a:schemeClr val="bg1"/>
            </a:solidFill>
          </a:endParaRPr>
        </a:p>
        <a:p>
          <a:pPr lvl="0" algn="ctr" defTabSz="977900">
            <a:lnSpc>
              <a:spcPct val="90000"/>
            </a:lnSpc>
            <a:spcBef>
              <a:spcPct val="0"/>
            </a:spcBef>
            <a:spcAft>
              <a:spcPct val="35000"/>
            </a:spcAft>
          </a:pPr>
          <a:r>
            <a:rPr lang="hu-HU" sz="1800" kern="1200" dirty="0" err="1" smtClean="0">
              <a:solidFill>
                <a:schemeClr val="bg1"/>
              </a:solidFill>
            </a:rPr>
            <a:t>Automation</a:t>
          </a:r>
          <a:r>
            <a:rPr lang="hu-HU" sz="1800" kern="1200" dirty="0" smtClean="0">
              <a:solidFill>
                <a:schemeClr val="bg1"/>
              </a:solidFill>
            </a:rPr>
            <a:t> of …, </a:t>
          </a:r>
          <a:r>
            <a:rPr lang="hu-HU" sz="1800" kern="1200" dirty="0" err="1" smtClean="0">
              <a:solidFill>
                <a:schemeClr val="bg1"/>
              </a:solidFill>
            </a:rPr>
            <a:t>Liberalization</a:t>
          </a:r>
          <a:r>
            <a:rPr lang="hu-HU" sz="1800" kern="1200" dirty="0" smtClean="0">
              <a:solidFill>
                <a:schemeClr val="bg1"/>
              </a:solidFill>
            </a:rPr>
            <a:t> of …, </a:t>
          </a:r>
          <a:r>
            <a:rPr lang="hu-HU" sz="1800" kern="1200" dirty="0" err="1" smtClean="0">
              <a:solidFill>
                <a:schemeClr val="bg1"/>
              </a:solidFill>
            </a:rPr>
            <a:t>Reduction</a:t>
          </a:r>
          <a:r>
            <a:rPr lang="hu-HU" sz="1800" kern="1200" dirty="0" smtClean="0">
              <a:solidFill>
                <a:schemeClr val="bg1"/>
              </a:solidFill>
            </a:rPr>
            <a:t> of CO</a:t>
          </a:r>
          <a:r>
            <a:rPr lang="hu-HU" sz="1200" kern="1200" dirty="0" smtClean="0">
              <a:solidFill>
                <a:schemeClr val="bg1"/>
              </a:solidFill>
            </a:rPr>
            <a:t>2</a:t>
          </a:r>
          <a:r>
            <a:rPr lang="hu-HU" sz="1800" kern="1200" dirty="0" smtClean="0">
              <a:solidFill>
                <a:schemeClr val="bg1"/>
              </a:solidFill>
            </a:rPr>
            <a:t> </a:t>
          </a:r>
          <a:r>
            <a:rPr lang="hu-HU" sz="1800" kern="1200" dirty="0" err="1" smtClean="0">
              <a:solidFill>
                <a:schemeClr val="bg1"/>
              </a:solidFill>
            </a:rPr>
            <a:t>emmissions</a:t>
          </a:r>
          <a:r>
            <a:rPr lang="hu-HU" sz="1800" kern="1200" dirty="0" smtClean="0">
              <a:solidFill>
                <a:schemeClr val="bg1"/>
              </a:solidFill>
            </a:rPr>
            <a:t> </a:t>
          </a:r>
          <a:r>
            <a:rPr lang="hu-HU" sz="1800" kern="1200" dirty="0" err="1" smtClean="0">
              <a:solidFill>
                <a:schemeClr val="bg1"/>
              </a:solidFill>
            </a:rPr>
            <a:t>by</a:t>
          </a:r>
          <a:r>
            <a:rPr lang="hu-HU" sz="1800" kern="1200" dirty="0" smtClean="0">
              <a:solidFill>
                <a:schemeClr val="bg1"/>
              </a:solidFill>
            </a:rPr>
            <a:t> …, DATA </a:t>
          </a:r>
          <a:r>
            <a:rPr lang="hu-HU" sz="1800" kern="1200" dirty="0" err="1" smtClean="0">
              <a:solidFill>
                <a:schemeClr val="bg1"/>
              </a:solidFill>
            </a:rPr>
            <a:t>exchange</a:t>
          </a:r>
          <a:r>
            <a:rPr lang="hu-HU" sz="1800" kern="1200" dirty="0" smtClean="0">
              <a:solidFill>
                <a:schemeClr val="bg1"/>
              </a:solidFill>
            </a:rPr>
            <a:t>, </a:t>
          </a:r>
          <a:r>
            <a:rPr lang="hu-HU" sz="1800" kern="1200" dirty="0" err="1" smtClean="0">
              <a:solidFill>
                <a:schemeClr val="bg1"/>
              </a:solidFill>
            </a:rPr>
            <a:t>addressing</a:t>
          </a:r>
          <a:r>
            <a:rPr lang="hu-HU" sz="1800" kern="1200" dirty="0" smtClean="0">
              <a:solidFill>
                <a:schemeClr val="bg1"/>
              </a:solidFill>
            </a:rPr>
            <a:t> </a:t>
          </a:r>
          <a:r>
            <a:rPr lang="hu-HU" sz="1800" kern="1200" dirty="0" err="1" smtClean="0">
              <a:solidFill>
                <a:schemeClr val="bg1"/>
              </a:solidFill>
            </a:rPr>
            <a:t>congestion</a:t>
          </a:r>
          <a:r>
            <a:rPr lang="hu-HU" sz="1800" kern="1200" dirty="0" smtClean="0">
              <a:solidFill>
                <a:schemeClr val="bg1"/>
              </a:solidFill>
            </a:rPr>
            <a:t> </a:t>
          </a:r>
          <a:r>
            <a:rPr lang="hu-HU" sz="1800" kern="1200" dirty="0" err="1" smtClean="0">
              <a:solidFill>
                <a:schemeClr val="bg1"/>
              </a:solidFill>
            </a:rPr>
            <a:t>through</a:t>
          </a:r>
          <a:r>
            <a:rPr lang="hu-HU" sz="1800" kern="1200" dirty="0" smtClean="0">
              <a:solidFill>
                <a:schemeClr val="bg1"/>
              </a:solidFill>
            </a:rPr>
            <a:t> </a:t>
          </a:r>
          <a:r>
            <a:rPr lang="hu-HU" sz="1800" kern="1200" dirty="0" err="1" smtClean="0">
              <a:solidFill>
                <a:schemeClr val="bg1"/>
              </a:solidFill>
            </a:rPr>
            <a:t>pricing</a:t>
          </a:r>
          <a:r>
            <a:rPr lang="hu-HU" sz="1800" kern="1200" dirty="0" smtClean="0">
              <a:solidFill>
                <a:schemeClr val="bg1"/>
              </a:solidFill>
            </a:rPr>
            <a:t>, </a:t>
          </a:r>
          <a:r>
            <a:rPr lang="hu-HU" sz="1800" kern="1200" dirty="0" err="1" smtClean="0">
              <a:solidFill>
                <a:schemeClr val="bg1"/>
              </a:solidFill>
            </a:rPr>
            <a:t>optimized</a:t>
          </a:r>
          <a:r>
            <a:rPr lang="hu-HU" sz="1800" kern="1200" dirty="0" smtClean="0">
              <a:solidFill>
                <a:schemeClr val="bg1"/>
              </a:solidFill>
            </a:rPr>
            <a:t> </a:t>
          </a:r>
          <a:r>
            <a:rPr lang="hu-HU" sz="1800" kern="1200" dirty="0" err="1" smtClean="0">
              <a:solidFill>
                <a:schemeClr val="bg1"/>
              </a:solidFill>
            </a:rPr>
            <a:t>infrastructure</a:t>
          </a:r>
          <a:r>
            <a:rPr lang="hu-HU" sz="1800" kern="1200" dirty="0" smtClean="0">
              <a:solidFill>
                <a:schemeClr val="bg1"/>
              </a:solidFill>
            </a:rPr>
            <a:t>, etc.</a:t>
          </a:r>
        </a:p>
      </dsp:txBody>
      <dsp:txXfrm>
        <a:off x="369432" y="3147904"/>
        <a:ext cx="7502683" cy="1407271"/>
      </dsp:txXfrm>
    </dsp:sp>
    <dsp:sp modelId="{09D422C6-CD92-412E-81DE-EC9D3F276DC6}">
      <dsp:nvSpPr>
        <dsp:cNvPr id="0" name=""/>
        <dsp:cNvSpPr/>
      </dsp:nvSpPr>
      <dsp:spPr>
        <a:xfrm>
          <a:off x="0" y="4833215"/>
          <a:ext cx="8279322" cy="1693384"/>
        </a:xfrm>
        <a:prstGeom prst="roundRect">
          <a:avLst/>
        </a:prstGeom>
        <a:solidFill>
          <a:srgbClr val="002060">
            <a:alpha val="90000"/>
          </a:srgb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hu-HU" sz="2200" u="sng" kern="1200" dirty="0" smtClean="0">
              <a:solidFill>
                <a:schemeClr val="bg1"/>
              </a:solidFill>
            </a:rPr>
            <a:t>PUBLIC VALUE BASIS</a:t>
          </a:r>
        </a:p>
        <a:p>
          <a:pPr lvl="0" algn="ctr" defTabSz="977900">
            <a:lnSpc>
              <a:spcPct val="90000"/>
            </a:lnSpc>
            <a:spcBef>
              <a:spcPct val="0"/>
            </a:spcBef>
            <a:spcAft>
              <a:spcPts val="0"/>
            </a:spcAft>
          </a:pPr>
          <a:r>
            <a:rPr lang="hu-HU" sz="2200" kern="1200" dirty="0" err="1" smtClean="0">
              <a:solidFill>
                <a:schemeClr val="bg1"/>
              </a:solidFill>
            </a:rPr>
            <a:t>Recognize</a:t>
          </a:r>
          <a:r>
            <a:rPr lang="hu-HU" sz="2200" kern="1200" dirty="0" smtClean="0">
              <a:solidFill>
                <a:schemeClr val="bg1"/>
              </a:solidFill>
            </a:rPr>
            <a:t> </a:t>
          </a:r>
          <a:r>
            <a:rPr lang="hu-HU" sz="2200" kern="1200" dirty="0" err="1" smtClean="0">
              <a:solidFill>
                <a:schemeClr val="bg1"/>
              </a:solidFill>
            </a:rPr>
            <a:t>interdependencies</a:t>
          </a:r>
          <a:endParaRPr lang="hu-HU" sz="2200" kern="1200" dirty="0" smtClean="0">
            <a:solidFill>
              <a:schemeClr val="bg1"/>
            </a:solidFill>
          </a:endParaRPr>
        </a:p>
        <a:p>
          <a:pPr lvl="0" algn="ctr" defTabSz="977900">
            <a:lnSpc>
              <a:spcPct val="90000"/>
            </a:lnSpc>
            <a:spcBef>
              <a:spcPct val="0"/>
            </a:spcBef>
            <a:spcAft>
              <a:spcPts val="0"/>
            </a:spcAft>
          </a:pPr>
          <a:r>
            <a:rPr lang="hu-HU" sz="2200" u="sng" kern="1200" dirty="0" err="1" smtClean="0">
              <a:solidFill>
                <a:schemeClr val="bg1"/>
              </a:solidFill>
            </a:rPr>
            <a:t>Prioritize</a:t>
          </a:r>
          <a:r>
            <a:rPr lang="hu-HU" sz="2200" u="sng" kern="1200" dirty="0" smtClean="0">
              <a:solidFill>
                <a:schemeClr val="bg1"/>
              </a:solidFill>
            </a:rPr>
            <a:t> and </a:t>
          </a:r>
          <a:r>
            <a:rPr lang="hu-HU" sz="2200" u="sng" kern="1200" dirty="0" err="1" smtClean="0">
              <a:solidFill>
                <a:schemeClr val="bg1"/>
              </a:solidFill>
            </a:rPr>
            <a:t>balance</a:t>
          </a:r>
          <a:r>
            <a:rPr lang="hu-HU" sz="2200" kern="1200" dirty="0" smtClean="0">
              <a:solidFill>
                <a:schemeClr val="bg1"/>
              </a:solidFill>
            </a:rPr>
            <a:t> </a:t>
          </a:r>
          <a:r>
            <a:rPr lang="hu-HU" sz="2200" kern="1200" dirty="0" err="1" smtClean="0">
              <a:solidFill>
                <a:schemeClr val="bg1"/>
              </a:solidFill>
            </a:rPr>
            <a:t>where</a:t>
          </a:r>
          <a:r>
            <a:rPr lang="hu-HU" sz="2200" kern="1200" dirty="0" smtClean="0">
              <a:solidFill>
                <a:schemeClr val="bg1"/>
              </a:solidFill>
            </a:rPr>
            <a:t> </a:t>
          </a:r>
          <a:r>
            <a:rPr lang="hu-HU" sz="2200" kern="1200" dirty="0" err="1" smtClean="0">
              <a:solidFill>
                <a:schemeClr val="bg1"/>
              </a:solidFill>
            </a:rPr>
            <a:t>necessary</a:t>
          </a:r>
          <a:endParaRPr lang="hu-HU" sz="2200" kern="1200" dirty="0" smtClean="0">
            <a:solidFill>
              <a:schemeClr val="bg1"/>
            </a:solidFill>
          </a:endParaRPr>
        </a:p>
        <a:p>
          <a:pPr lvl="0" algn="ctr" defTabSz="977900">
            <a:lnSpc>
              <a:spcPct val="90000"/>
            </a:lnSpc>
            <a:spcBef>
              <a:spcPct val="0"/>
            </a:spcBef>
            <a:spcAft>
              <a:spcPct val="35000"/>
            </a:spcAft>
          </a:pPr>
          <a:r>
            <a:rPr lang="hu-HU" sz="1800" kern="1200" dirty="0" smtClean="0">
              <a:solidFill>
                <a:srgbClr val="FFFF00"/>
              </a:solidFill>
            </a:rPr>
            <a:t>MOBILITY,</a:t>
          </a:r>
          <a:r>
            <a:rPr lang="hu-HU" sz="1800" kern="1200" dirty="0" smtClean="0">
              <a:solidFill>
                <a:schemeClr val="bg1"/>
              </a:solidFill>
            </a:rPr>
            <a:t> </a:t>
          </a:r>
          <a:r>
            <a:rPr lang="hu-HU" sz="1800" kern="1200" dirty="0" smtClean="0">
              <a:solidFill>
                <a:srgbClr val="FFC000"/>
              </a:solidFill>
            </a:rPr>
            <a:t>ECONOMIC GROWTH, </a:t>
          </a:r>
          <a:r>
            <a:rPr lang="hu-HU" sz="1800" kern="1200" dirty="0" smtClean="0">
              <a:solidFill>
                <a:srgbClr val="92D050"/>
              </a:solidFill>
            </a:rPr>
            <a:t>ENVIRONMENT, </a:t>
          </a:r>
          <a:r>
            <a:rPr lang="hu-HU" sz="1800" kern="1200" dirty="0" smtClean="0">
              <a:solidFill>
                <a:schemeClr val="accent4">
                  <a:lumMod val="40000"/>
                  <a:lumOff val="60000"/>
                </a:schemeClr>
              </a:solidFill>
            </a:rPr>
            <a:t>SAFETY,</a:t>
          </a:r>
          <a:r>
            <a:rPr lang="hu-HU" sz="1800" kern="1200" dirty="0" smtClean="0">
              <a:solidFill>
                <a:srgbClr val="92D050"/>
              </a:solidFill>
            </a:rPr>
            <a:t> </a:t>
          </a:r>
          <a:r>
            <a:rPr lang="hu-HU" sz="1800" kern="1200" dirty="0" smtClean="0">
              <a:solidFill>
                <a:schemeClr val="accent2">
                  <a:lumMod val="60000"/>
                  <a:lumOff val="40000"/>
                </a:schemeClr>
              </a:solidFill>
            </a:rPr>
            <a:t>SECURITY,</a:t>
          </a:r>
        </a:p>
        <a:p>
          <a:pPr lvl="0" algn="ctr" defTabSz="977900">
            <a:lnSpc>
              <a:spcPct val="90000"/>
            </a:lnSpc>
            <a:spcBef>
              <a:spcPct val="0"/>
            </a:spcBef>
            <a:spcAft>
              <a:spcPct val="35000"/>
            </a:spcAft>
          </a:pPr>
          <a:r>
            <a:rPr lang="hu-HU" sz="1800" kern="1200" dirty="0" smtClean="0">
              <a:solidFill>
                <a:schemeClr val="accent1">
                  <a:lumMod val="20000"/>
                  <a:lumOff val="80000"/>
                </a:schemeClr>
              </a:solidFill>
            </a:rPr>
            <a:t>INNOVATION</a:t>
          </a:r>
          <a:r>
            <a:rPr lang="hu-HU" sz="1800" kern="1200" dirty="0" smtClean="0">
              <a:solidFill>
                <a:srgbClr val="92D050"/>
              </a:solidFill>
            </a:rPr>
            <a:t>, CLEAN AIR, </a:t>
          </a:r>
          <a:r>
            <a:rPr lang="hu-HU" sz="1800" kern="1200" dirty="0" smtClean="0">
              <a:solidFill>
                <a:schemeClr val="bg1">
                  <a:lumMod val="85000"/>
                </a:schemeClr>
              </a:solidFill>
            </a:rPr>
            <a:t>DEFENCE,</a:t>
          </a:r>
          <a:r>
            <a:rPr lang="hu-HU" sz="1800" kern="1200" dirty="0" smtClean="0">
              <a:solidFill>
                <a:srgbClr val="92D050"/>
              </a:solidFill>
            </a:rPr>
            <a:t> </a:t>
          </a:r>
          <a:r>
            <a:rPr lang="hu-HU" sz="1800" kern="1200" dirty="0" smtClean="0">
              <a:solidFill>
                <a:schemeClr val="accent5">
                  <a:lumMod val="40000"/>
                  <a:lumOff val="60000"/>
                </a:schemeClr>
              </a:solidFill>
            </a:rPr>
            <a:t>COMPETITION, </a:t>
          </a:r>
          <a:r>
            <a:rPr lang="hu-HU" sz="1800" kern="1200" dirty="0" smtClean="0">
              <a:solidFill>
                <a:srgbClr val="00B0F0"/>
              </a:solidFill>
            </a:rPr>
            <a:t>CLIMATE, </a:t>
          </a:r>
          <a:r>
            <a:rPr lang="hu-HU" sz="1800" kern="1200" dirty="0" smtClean="0">
              <a:solidFill>
                <a:schemeClr val="tx2">
                  <a:lumMod val="20000"/>
                  <a:lumOff val="80000"/>
                </a:schemeClr>
              </a:solidFill>
            </a:rPr>
            <a:t>INFRASTRUCTURE </a:t>
          </a:r>
          <a:r>
            <a:rPr lang="hu-HU" sz="1800" kern="1200" dirty="0" smtClean="0">
              <a:solidFill>
                <a:schemeClr val="bg1"/>
              </a:solidFill>
            </a:rPr>
            <a:t>, etc. </a:t>
          </a:r>
          <a:endParaRPr lang="hu-HU" sz="1800" kern="1200" dirty="0">
            <a:solidFill>
              <a:schemeClr val="bg1"/>
            </a:solidFill>
          </a:endParaRPr>
        </a:p>
      </dsp:txBody>
      <dsp:txXfrm>
        <a:off x="82664" y="4915879"/>
        <a:ext cx="8113994" cy="1528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EF207-FA9A-4349-96B6-CA50F58F2268}" type="datetimeFigureOut">
              <a:rPr lang="hu-HU" smtClean="0"/>
              <a:t>2019.05.15.</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37F26-B0AE-486F-A5E7-D22E9CDE8FED}" type="slidenum">
              <a:rPr lang="hu-HU" smtClean="0"/>
              <a:t>‹#›</a:t>
            </a:fld>
            <a:endParaRPr lang="hu-HU"/>
          </a:p>
        </p:txBody>
      </p:sp>
    </p:spTree>
    <p:extLst>
      <p:ext uri="{BB962C8B-B14F-4D97-AF65-F5344CB8AC3E}">
        <p14:creationId xmlns:p14="http://schemas.microsoft.com/office/powerpoint/2010/main" val="21390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8037F26-B0AE-486F-A5E7-D22E9CDE8FED}" type="slidenum">
              <a:rPr lang="hu-HU" smtClean="0"/>
              <a:t>1</a:t>
            </a:fld>
            <a:endParaRPr lang="hu-HU"/>
          </a:p>
        </p:txBody>
      </p:sp>
    </p:spTree>
    <p:extLst>
      <p:ext uri="{BB962C8B-B14F-4D97-AF65-F5344CB8AC3E}">
        <p14:creationId xmlns:p14="http://schemas.microsoft.com/office/powerpoint/2010/main" val="324322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This in itself involves considerable legal and infrastructural changes</a:t>
            </a:r>
          </a:p>
          <a:p>
            <a:r>
              <a:rPr lang="en-US" dirty="0" smtClean="0"/>
              <a:t>Plus global challenges</a:t>
            </a:r>
          </a:p>
          <a:p>
            <a:endParaRPr lang="en-US" dirty="0" smtClean="0"/>
          </a:p>
          <a:p>
            <a:r>
              <a:rPr lang="en-US" dirty="0" smtClean="0"/>
              <a:t>ATM policy cannot be viewed in isolation any longer</a:t>
            </a:r>
          </a:p>
          <a:p>
            <a:endParaRPr lang="hu-HU" dirty="0"/>
          </a:p>
        </p:txBody>
      </p:sp>
      <p:sp>
        <p:nvSpPr>
          <p:cNvPr id="4" name="Dia számának helye 3"/>
          <p:cNvSpPr>
            <a:spLocks noGrp="1"/>
          </p:cNvSpPr>
          <p:nvPr>
            <p:ph type="sldNum" sz="quarter" idx="10"/>
          </p:nvPr>
        </p:nvSpPr>
        <p:spPr/>
        <p:txBody>
          <a:bodyPr/>
          <a:lstStyle/>
          <a:p>
            <a:fld id="{38037F26-B0AE-486F-A5E7-D22E9CDE8FED}" type="slidenum">
              <a:rPr lang="hu-HU" smtClean="0"/>
              <a:t>7</a:t>
            </a:fld>
            <a:endParaRPr lang="hu-HU"/>
          </a:p>
        </p:txBody>
      </p:sp>
    </p:spTree>
    <p:extLst>
      <p:ext uri="{BB962C8B-B14F-4D97-AF65-F5344CB8AC3E}">
        <p14:creationId xmlns:p14="http://schemas.microsoft.com/office/powerpoint/2010/main" val="47439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Potentil</a:t>
            </a:r>
            <a:r>
              <a:rPr lang="hu-HU" dirty="0" smtClean="0"/>
              <a:t> </a:t>
            </a:r>
            <a:r>
              <a:rPr lang="hu-HU" dirty="0" err="1" smtClean="0"/>
              <a:t>dosaggregation</a:t>
            </a:r>
            <a:r>
              <a:rPr lang="hu-HU" baseline="0" dirty="0" smtClean="0"/>
              <a:t> of </a:t>
            </a:r>
            <a:r>
              <a:rPr lang="hu-HU" baseline="0" dirty="0" err="1" smtClean="0"/>
              <a:t>the</a:t>
            </a:r>
            <a:r>
              <a:rPr lang="hu-HU" baseline="0" dirty="0" smtClean="0"/>
              <a:t> ATM sector </a:t>
            </a:r>
            <a:r>
              <a:rPr lang="hu-HU" baseline="0" dirty="0" err="1" smtClean="0"/>
              <a:t>itself</a:t>
            </a:r>
            <a:endParaRPr lang="hu-HU" baseline="0" dirty="0" smtClean="0"/>
          </a:p>
          <a:p>
            <a:r>
              <a:rPr lang="hu-HU" baseline="0" dirty="0" err="1" smtClean="0"/>
              <a:t>Defragmentation</a:t>
            </a:r>
            <a:r>
              <a:rPr lang="hu-HU" baseline="0" dirty="0" smtClean="0"/>
              <a:t> </a:t>
            </a:r>
            <a:r>
              <a:rPr lang="hu-HU" baseline="0" dirty="0" err="1" smtClean="0"/>
              <a:t>at</a:t>
            </a:r>
            <a:r>
              <a:rPr lang="hu-HU" baseline="0" dirty="0" smtClean="0"/>
              <a:t> </a:t>
            </a:r>
            <a:r>
              <a:rPr lang="hu-HU" baseline="0" dirty="0" err="1" smtClean="0"/>
              <a:t>the</a:t>
            </a:r>
            <a:r>
              <a:rPr lang="hu-HU" baseline="0" dirty="0" smtClean="0"/>
              <a:t> </a:t>
            </a:r>
            <a:r>
              <a:rPr lang="hu-HU" baseline="0" dirty="0" err="1" smtClean="0"/>
              <a:t>level</a:t>
            </a:r>
            <a:r>
              <a:rPr lang="hu-HU" baseline="0" dirty="0" smtClean="0"/>
              <a:t> of </a:t>
            </a:r>
            <a:r>
              <a:rPr lang="hu-HU" baseline="0" dirty="0" err="1" smtClean="0"/>
              <a:t>the</a:t>
            </a:r>
            <a:r>
              <a:rPr lang="hu-HU" baseline="0" dirty="0" smtClean="0"/>
              <a:t> </a:t>
            </a:r>
            <a:r>
              <a:rPr lang="hu-HU" baseline="0" dirty="0" err="1" smtClean="0"/>
              <a:t>digital</a:t>
            </a:r>
            <a:r>
              <a:rPr lang="hu-HU" baseline="0" dirty="0" smtClean="0"/>
              <a:t> </a:t>
            </a:r>
            <a:r>
              <a:rPr lang="hu-HU" baseline="0" dirty="0" err="1" smtClean="0"/>
              <a:t>economy</a:t>
            </a:r>
            <a:endParaRPr lang="hu-HU" dirty="0"/>
          </a:p>
        </p:txBody>
      </p:sp>
      <p:sp>
        <p:nvSpPr>
          <p:cNvPr id="4" name="Dia számának helye 3"/>
          <p:cNvSpPr>
            <a:spLocks noGrp="1"/>
          </p:cNvSpPr>
          <p:nvPr>
            <p:ph type="sldNum" sz="quarter" idx="10"/>
          </p:nvPr>
        </p:nvSpPr>
        <p:spPr/>
        <p:txBody>
          <a:bodyPr/>
          <a:lstStyle/>
          <a:p>
            <a:fld id="{38037F26-B0AE-486F-A5E7-D22E9CDE8FED}" type="slidenum">
              <a:rPr lang="hu-HU" smtClean="0"/>
              <a:t>8</a:t>
            </a:fld>
            <a:endParaRPr lang="hu-HU"/>
          </a:p>
        </p:txBody>
      </p:sp>
    </p:spTree>
    <p:extLst>
      <p:ext uri="{BB962C8B-B14F-4D97-AF65-F5344CB8AC3E}">
        <p14:creationId xmlns:p14="http://schemas.microsoft.com/office/powerpoint/2010/main" val="51398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46E08C63-D1C9-4C52-91BA-173D37AD5C89}" type="datetimeFigureOut">
              <a:rPr lang="hu-HU" smtClean="0"/>
              <a:t>2019.05.15.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426292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6E08C63-D1C9-4C52-91BA-173D37AD5C89}" type="datetimeFigureOut">
              <a:rPr lang="hu-HU" smtClean="0"/>
              <a:t>2019.05.15.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218067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6E08C63-D1C9-4C52-91BA-173D37AD5C89}" type="datetimeFigureOut">
              <a:rPr lang="hu-HU" smtClean="0"/>
              <a:t>2019.05.15.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2248691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55573" y="4077072"/>
            <a:ext cx="9505056" cy="1752600"/>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it-IT" dirty="0"/>
          </a:p>
        </p:txBody>
      </p:sp>
      <p:sp>
        <p:nvSpPr>
          <p:cNvPr id="8" name="Title 7"/>
          <p:cNvSpPr>
            <a:spLocks noGrp="1"/>
          </p:cNvSpPr>
          <p:nvPr>
            <p:ph type="title"/>
          </p:nvPr>
        </p:nvSpPr>
        <p:spPr/>
        <p:txBody>
          <a:bodyPr/>
          <a:lstStyle/>
          <a:p>
            <a:r>
              <a:rPr lang="it-IT"/>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C10DD29-FB88-E140-B753-C2F789BBB43F}" type="datetime1">
              <a:rPr lang="it-IT"/>
              <a:pPr>
                <a:defRPr/>
              </a:pPr>
              <a:t>15/05/2019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3"/>
          <p:cNvSpPr>
            <a:spLocks noGrp="1"/>
          </p:cNvSpPr>
          <p:nvPr>
            <p:ph type="sldNum" sz="quarter" idx="12"/>
          </p:nvPr>
        </p:nvSpPr>
        <p:spPr>
          <a:xfrm>
            <a:off x="11376587" y="6381328"/>
            <a:ext cx="815413" cy="288033"/>
          </a:xfrm>
          <a:prstGeom prst="rect">
            <a:avLst/>
          </a:prstGeom>
        </p:spPr>
        <p:txBody>
          <a:bodyPr/>
          <a:lstStyle/>
          <a:p>
            <a:pPr>
              <a:defRPr/>
            </a:pPr>
            <a:fld id="{6767A64A-1469-0149-85E6-BFA3E7C1AC12}" type="slidenum">
              <a:rPr lang="it-IT"/>
              <a:pPr>
                <a:defRPr/>
              </a:pPr>
              <a:t>‹#›</a:t>
            </a:fld>
            <a:endParaRPr lang="it-IT" dirty="0"/>
          </a:p>
        </p:txBody>
      </p:sp>
    </p:spTree>
    <p:extLst>
      <p:ext uri="{BB962C8B-B14F-4D97-AF65-F5344CB8AC3E}">
        <p14:creationId xmlns:p14="http://schemas.microsoft.com/office/powerpoint/2010/main" val="2978857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55573" y="1988841"/>
            <a:ext cx="9505056" cy="1152127"/>
          </a:xfrm>
        </p:spPr>
        <p:txBody>
          <a:bodyPr/>
          <a:lstStyle>
            <a:lvl1pPr>
              <a:defRPr/>
            </a:lvl1pPr>
          </a:lstStyle>
          <a:p>
            <a:r>
              <a:rPr lang="it-IT"/>
              <a:t>Click to edit Master title style</a:t>
            </a:r>
            <a:endParaRPr lang="it-IT" dirty="0"/>
          </a:p>
        </p:txBody>
      </p:sp>
      <p:sp>
        <p:nvSpPr>
          <p:cNvPr id="3" name="Subtitle 2"/>
          <p:cNvSpPr>
            <a:spLocks noGrp="1"/>
          </p:cNvSpPr>
          <p:nvPr>
            <p:ph type="subTitle" idx="1"/>
          </p:nvPr>
        </p:nvSpPr>
        <p:spPr>
          <a:xfrm>
            <a:off x="2255573" y="4077072"/>
            <a:ext cx="8534400" cy="1872208"/>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318B347F-7E56-0940-A719-F211D37DEB73}" type="datetime1">
              <a:rPr lang="it-IT"/>
              <a:pPr>
                <a:defRPr/>
              </a:pPr>
              <a:t>15/05/2019</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3"/>
          <p:cNvSpPr>
            <a:spLocks noGrp="1"/>
          </p:cNvSpPr>
          <p:nvPr>
            <p:ph type="sldNum" sz="quarter" idx="12"/>
          </p:nvPr>
        </p:nvSpPr>
        <p:spPr>
          <a:xfrm>
            <a:off x="11376587" y="6381328"/>
            <a:ext cx="815413" cy="288033"/>
          </a:xfrm>
          <a:prstGeom prst="rect">
            <a:avLst/>
          </a:prstGeom>
        </p:spPr>
        <p:txBody>
          <a:bodyPr/>
          <a:lstStyle/>
          <a:p>
            <a:pPr>
              <a:defRPr/>
            </a:pPr>
            <a:fld id="{6767A64A-1469-0149-85E6-BFA3E7C1AC12}" type="slidenum">
              <a:rPr lang="it-IT"/>
              <a:pPr>
                <a:defRPr/>
              </a:pPr>
              <a:t>‹#›</a:t>
            </a:fld>
            <a:endParaRPr lang="it-IT" dirty="0"/>
          </a:p>
        </p:txBody>
      </p:sp>
    </p:spTree>
    <p:extLst>
      <p:ext uri="{BB962C8B-B14F-4D97-AF65-F5344CB8AC3E}">
        <p14:creationId xmlns:p14="http://schemas.microsoft.com/office/powerpoint/2010/main" val="364588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10"/>
          </p:nvPr>
        </p:nvSpPr>
        <p:spPr/>
        <p:txBody>
          <a:bodyPr/>
          <a:lstStyle/>
          <a:p>
            <a:fld id="{F041FD78-E42A-0F4D-AFE9-BB7490CEE7D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3"/>
          <p:cNvSpPr>
            <a:spLocks noGrp="1"/>
          </p:cNvSpPr>
          <p:nvPr>
            <p:ph type="sldNum" sz="quarter" idx="12"/>
          </p:nvPr>
        </p:nvSpPr>
        <p:spPr>
          <a:xfrm>
            <a:off x="11376587" y="6381328"/>
            <a:ext cx="815413" cy="288033"/>
          </a:xfrm>
          <a:prstGeom prst="rect">
            <a:avLst/>
          </a:prstGeom>
        </p:spPr>
        <p:txBody>
          <a:bodyPr/>
          <a:lstStyle/>
          <a:p>
            <a:pPr>
              <a:defRPr/>
            </a:pPr>
            <a:fld id="{6767A64A-1469-0149-85E6-BFA3E7C1AC12}" type="slidenum">
              <a:rPr lang="it-IT"/>
              <a:pPr>
                <a:defRPr/>
              </a:pPr>
              <a:t>‹#›</a:t>
            </a:fld>
            <a:endParaRPr lang="it-IT" dirty="0"/>
          </a:p>
        </p:txBody>
      </p:sp>
    </p:spTree>
    <p:extLst>
      <p:ext uri="{BB962C8B-B14F-4D97-AF65-F5344CB8AC3E}">
        <p14:creationId xmlns:p14="http://schemas.microsoft.com/office/powerpoint/2010/main" val="113772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041FD78-E42A-0F4D-AFE9-BB7490CEE7D0}" type="datetimeFigureOut">
              <a:rPr lang="en-US" smtClean="0"/>
              <a:t>5/15/2019</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3"/>
          <p:cNvSpPr>
            <a:spLocks noGrp="1"/>
          </p:cNvSpPr>
          <p:nvPr>
            <p:ph type="sldNum" sz="quarter" idx="12"/>
          </p:nvPr>
        </p:nvSpPr>
        <p:spPr>
          <a:xfrm>
            <a:off x="11376587" y="6381328"/>
            <a:ext cx="815413" cy="288033"/>
          </a:xfrm>
          <a:prstGeom prst="rect">
            <a:avLst/>
          </a:prstGeom>
        </p:spPr>
        <p:txBody>
          <a:bodyPr/>
          <a:lstStyle/>
          <a:p>
            <a:pPr>
              <a:defRPr/>
            </a:pPr>
            <a:fld id="{6767A64A-1469-0149-85E6-BFA3E7C1AC12}" type="slidenum">
              <a:rPr lang="it-IT"/>
              <a:pPr>
                <a:defRPr/>
              </a:pPr>
              <a:t>‹#›</a:t>
            </a:fld>
            <a:endParaRPr lang="it-IT" dirty="0"/>
          </a:p>
        </p:txBody>
      </p:sp>
    </p:spTree>
    <p:extLst>
      <p:ext uri="{BB962C8B-B14F-4D97-AF65-F5344CB8AC3E}">
        <p14:creationId xmlns:p14="http://schemas.microsoft.com/office/powerpoint/2010/main" val="334442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6E08C63-D1C9-4C52-91BA-173D37AD5C89}" type="datetimeFigureOut">
              <a:rPr lang="hu-HU" smtClean="0"/>
              <a:t>2019.05.15.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282393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6E08C63-D1C9-4C52-91BA-173D37AD5C89}" type="datetimeFigureOut">
              <a:rPr lang="hu-HU" smtClean="0"/>
              <a:t>2019.05.15.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415909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6E08C63-D1C9-4C52-91BA-173D37AD5C89}" type="datetimeFigureOut">
              <a:rPr lang="hu-HU" smtClean="0"/>
              <a:t>2019.05.15.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35122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6E08C63-D1C9-4C52-91BA-173D37AD5C89}" type="datetimeFigureOut">
              <a:rPr lang="hu-HU" smtClean="0"/>
              <a:t>2019.05.15.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292551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6E08C63-D1C9-4C52-91BA-173D37AD5C89}" type="datetimeFigureOut">
              <a:rPr lang="hu-HU" smtClean="0"/>
              <a:t>2019.05.15.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156925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6E08C63-D1C9-4C52-91BA-173D37AD5C89}" type="datetimeFigureOut">
              <a:rPr lang="hu-HU" smtClean="0"/>
              <a:t>2019.05.15.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78530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6E08C63-D1C9-4C52-91BA-173D37AD5C89}" type="datetimeFigureOut">
              <a:rPr lang="hu-HU" smtClean="0"/>
              <a:t>2019.05.15.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24394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6E08C63-D1C9-4C52-91BA-173D37AD5C89}" type="datetimeFigureOut">
              <a:rPr lang="hu-HU" smtClean="0"/>
              <a:t>2019.05.15.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C2F42572-4568-45BC-884D-811A2B39DE30}" type="slidenum">
              <a:rPr lang="hu-HU" smtClean="0"/>
              <a:t>‹#›</a:t>
            </a:fld>
            <a:endParaRPr lang="hu-HU"/>
          </a:p>
        </p:txBody>
      </p:sp>
    </p:spTree>
    <p:extLst>
      <p:ext uri="{BB962C8B-B14F-4D97-AF65-F5344CB8AC3E}">
        <p14:creationId xmlns:p14="http://schemas.microsoft.com/office/powerpoint/2010/main" val="3607415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08C63-D1C9-4C52-91BA-173D37AD5C89}" type="datetimeFigureOut">
              <a:rPr lang="hu-HU" smtClean="0"/>
              <a:t>2019.05.15.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42572-4568-45BC-884D-811A2B39DE30}" type="slidenum">
              <a:rPr lang="hu-HU" smtClean="0"/>
              <a:t>‹#›</a:t>
            </a:fld>
            <a:endParaRPr lang="hu-HU"/>
          </a:p>
        </p:txBody>
      </p:sp>
    </p:spTree>
    <p:extLst>
      <p:ext uri="{BB962C8B-B14F-4D97-AF65-F5344CB8AC3E}">
        <p14:creationId xmlns:p14="http://schemas.microsoft.com/office/powerpoint/2010/main" val="4236667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56368" y="1989139"/>
            <a:ext cx="950383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5925608-CFA0-264C-A2AA-F86C2B747DC1}" type="datetime1">
              <a:rPr lang="it-IT"/>
              <a:pPr>
                <a:defRPr/>
              </a:pPr>
              <a:t>15/05/2019</a:t>
            </a:fld>
            <a:endParaRPr lang="it-IT"/>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it-IT"/>
          </a:p>
        </p:txBody>
      </p:sp>
      <p:sp>
        <p:nvSpPr>
          <p:cNvPr id="6" name="Slide Number Placeholder 5"/>
          <p:cNvSpPr>
            <a:spLocks noGrp="1"/>
          </p:cNvSpPr>
          <p:nvPr>
            <p:ph type="sldNum" sz="quarter" idx="4"/>
          </p:nvPr>
        </p:nvSpPr>
        <p:spPr>
          <a:xfrm>
            <a:off x="11218334" y="6369051"/>
            <a:ext cx="768351"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ea typeface="+mn-ea"/>
                <a:cs typeface="+mn-cs"/>
              </a:defRPr>
            </a:lvl1pPr>
          </a:lstStyle>
          <a:p>
            <a:pPr>
              <a:defRPr/>
            </a:pPr>
            <a:fld id="{4B112E59-9377-A640-B29F-EF1658A035D3}" type="slidenum">
              <a:rPr lang="it-IT"/>
              <a:pPr>
                <a:defRPr/>
              </a:pPr>
              <a:t>‹#›</a:t>
            </a:fld>
            <a:endParaRPr lang="it-IT" dirty="0"/>
          </a:p>
        </p:txBody>
      </p:sp>
      <p:sp>
        <p:nvSpPr>
          <p:cNvPr id="7" name="Subtitle 2"/>
          <p:cNvSpPr txBox="1">
            <a:spLocks/>
          </p:cNvSpPr>
          <p:nvPr/>
        </p:nvSpPr>
        <p:spPr>
          <a:xfrm>
            <a:off x="2256368" y="4076700"/>
            <a:ext cx="9503833"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endParaRPr lang="it-IT" sz="2800" dirty="0"/>
          </a:p>
        </p:txBody>
      </p:sp>
      <p:sp>
        <p:nvSpPr>
          <p:cNvPr id="1031" name="TextBox 2"/>
          <p:cNvSpPr txBox="1">
            <a:spLocks noChangeArrowheads="1"/>
          </p:cNvSpPr>
          <p:nvPr/>
        </p:nvSpPr>
        <p:spPr bwMode="auto">
          <a:xfrm>
            <a:off x="588434" y="3492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endParaRPr lang="en-US" sz="1800"/>
          </a:p>
        </p:txBody>
      </p:sp>
      <p:pic>
        <p:nvPicPr>
          <p:cNvPr id="1032" name="Picture 8" descr="FSR_Square.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44684" y="295276"/>
            <a:ext cx="1919816"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SCAS2-a.psd"/>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3550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rtl="0" eaLnBrk="1" fontAlgn="base" hangingPunct="1">
        <a:lnSpc>
          <a:spcPts val="4200"/>
        </a:lnSpc>
        <a:spcBef>
          <a:spcPct val="0"/>
        </a:spcBef>
        <a:spcAft>
          <a:spcPct val="0"/>
        </a:spcAft>
        <a:defRPr sz="4000" kern="1200">
          <a:solidFill>
            <a:schemeClr val="tx1"/>
          </a:solidFill>
          <a:latin typeface="Times New Roman" pitchFamily="18" charset="0"/>
          <a:ea typeface="ＭＳ Ｐゴシック" charset="0"/>
          <a:cs typeface="Times New Roman" pitchFamily="18" charset="0"/>
        </a:defRPr>
      </a:lvl1pPr>
      <a:lvl2pPr algn="l" rtl="0" eaLnBrk="1" fontAlgn="base" hangingPunct="1">
        <a:lnSpc>
          <a:spcPts val="4200"/>
        </a:lnSpc>
        <a:spcBef>
          <a:spcPct val="0"/>
        </a:spcBef>
        <a:spcAft>
          <a:spcPct val="0"/>
        </a:spcAft>
        <a:defRPr sz="4000">
          <a:solidFill>
            <a:schemeClr val="tx1"/>
          </a:solidFill>
          <a:latin typeface="Times New Roman" charset="0"/>
          <a:ea typeface="ＭＳ Ｐゴシック" charset="0"/>
        </a:defRPr>
      </a:lvl2pPr>
      <a:lvl3pPr algn="l" rtl="0" eaLnBrk="1" fontAlgn="base" hangingPunct="1">
        <a:lnSpc>
          <a:spcPts val="4200"/>
        </a:lnSpc>
        <a:spcBef>
          <a:spcPct val="0"/>
        </a:spcBef>
        <a:spcAft>
          <a:spcPct val="0"/>
        </a:spcAft>
        <a:defRPr sz="4000">
          <a:solidFill>
            <a:schemeClr val="tx1"/>
          </a:solidFill>
          <a:latin typeface="Times New Roman" charset="0"/>
          <a:ea typeface="ＭＳ Ｐゴシック" charset="0"/>
        </a:defRPr>
      </a:lvl3pPr>
      <a:lvl4pPr algn="l" rtl="0" eaLnBrk="1" fontAlgn="base" hangingPunct="1">
        <a:lnSpc>
          <a:spcPts val="4200"/>
        </a:lnSpc>
        <a:spcBef>
          <a:spcPct val="0"/>
        </a:spcBef>
        <a:spcAft>
          <a:spcPct val="0"/>
        </a:spcAft>
        <a:defRPr sz="4000">
          <a:solidFill>
            <a:schemeClr val="tx1"/>
          </a:solidFill>
          <a:latin typeface="Times New Roman" charset="0"/>
          <a:ea typeface="ＭＳ Ｐゴシック" charset="0"/>
        </a:defRPr>
      </a:lvl4pPr>
      <a:lvl5pPr algn="l" rtl="0" eaLnBrk="1" fontAlgn="base" hangingPunct="1">
        <a:lnSpc>
          <a:spcPts val="4200"/>
        </a:lnSpc>
        <a:spcBef>
          <a:spcPct val="0"/>
        </a:spcBef>
        <a:spcAft>
          <a:spcPct val="0"/>
        </a:spcAft>
        <a:defRPr sz="4000">
          <a:solidFill>
            <a:schemeClr val="tx1"/>
          </a:solidFill>
          <a:latin typeface="Times New Roman"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ＭＳ Ｐゴシック" charset="0"/>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ＭＳ Ｐゴシック" charset="0"/>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ＭＳ Ｐゴシック" charset="0"/>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ＭＳ Ｐゴシック" charset="0"/>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ＭＳ Ｐゴシック"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496729" y="2554228"/>
            <a:ext cx="11156009" cy="2387600"/>
          </a:xfrm>
        </p:spPr>
        <p:txBody>
          <a:bodyPr>
            <a:noAutofit/>
          </a:bodyPr>
          <a:lstStyle/>
          <a:p>
            <a:pPr algn="just"/>
            <a:r>
              <a:rPr lang="en-US" sz="3600" dirty="0">
                <a:solidFill>
                  <a:srgbClr val="FFC000"/>
                </a:solidFill>
              </a:rPr>
              <a:t>Addressing Policy Fragmentation in the ATM Sector: Overcoming the Single European Sky Gridlock through Innovative ATM and Data Policies </a:t>
            </a:r>
            <a:r>
              <a:rPr lang="en-US" sz="3600" dirty="0" err="1">
                <a:solidFill>
                  <a:srgbClr val="FFC000"/>
                </a:solidFill>
              </a:rPr>
              <a:t>Focussing</a:t>
            </a:r>
            <a:r>
              <a:rPr lang="en-US" sz="3600" dirty="0">
                <a:solidFill>
                  <a:srgbClr val="FFC000"/>
                </a:solidFill>
              </a:rPr>
              <a:t> on Public Purpose</a:t>
            </a:r>
            <a:endParaRPr lang="en-GB" sz="3600" u="sng" dirty="0">
              <a:solidFill>
                <a:srgbClr val="FFC000"/>
              </a:solidFill>
            </a:endParaRPr>
          </a:p>
        </p:txBody>
      </p:sp>
      <p:sp>
        <p:nvSpPr>
          <p:cNvPr id="3" name="Alcím 2"/>
          <p:cNvSpPr>
            <a:spLocks noGrp="1"/>
          </p:cNvSpPr>
          <p:nvPr>
            <p:ph type="subTitle" idx="1"/>
          </p:nvPr>
        </p:nvSpPr>
        <p:spPr>
          <a:xfrm>
            <a:off x="7229748" y="5087815"/>
            <a:ext cx="4422990" cy="1412921"/>
          </a:xfrm>
        </p:spPr>
        <p:txBody>
          <a:bodyPr>
            <a:normAutofit lnSpcReduction="10000"/>
          </a:bodyPr>
          <a:lstStyle/>
          <a:p>
            <a:pPr algn="r"/>
            <a:endParaRPr lang="hu-HU" dirty="0" smtClean="0"/>
          </a:p>
          <a:p>
            <a:pPr algn="l"/>
            <a:r>
              <a:rPr lang="hu-HU" sz="2800" dirty="0" smtClean="0">
                <a:solidFill>
                  <a:schemeClr val="bg1"/>
                </a:solidFill>
              </a:rPr>
              <a:t>Matthias Finger – EPFL, FSR</a:t>
            </a:r>
          </a:p>
          <a:p>
            <a:pPr algn="l"/>
            <a:r>
              <a:rPr lang="hu-HU" sz="2800" dirty="0" smtClean="0">
                <a:solidFill>
                  <a:schemeClr val="bg1"/>
                </a:solidFill>
              </a:rPr>
              <a:t>Ivan Arnold - </a:t>
            </a:r>
            <a:r>
              <a:rPr lang="hu-HU" sz="2800" dirty="0" err="1" smtClean="0">
                <a:solidFill>
                  <a:schemeClr val="bg1"/>
                </a:solidFill>
              </a:rPr>
              <a:t>HungaroControl</a:t>
            </a:r>
            <a:endParaRPr lang="hu-HU" sz="2800" dirty="0">
              <a:solidFill>
                <a:schemeClr val="bg1"/>
              </a:solidFill>
            </a:endParaRPr>
          </a:p>
        </p:txBody>
      </p:sp>
    </p:spTree>
    <p:extLst>
      <p:ext uri="{BB962C8B-B14F-4D97-AF65-F5344CB8AC3E}">
        <p14:creationId xmlns:p14="http://schemas.microsoft.com/office/powerpoint/2010/main" val="3224104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fontScale="90000"/>
          </a:bodyPr>
          <a:lstStyle/>
          <a:p>
            <a:r>
              <a:rPr lang="hu-HU" dirty="0" smtClean="0">
                <a:solidFill>
                  <a:srgbClr val="FFC000"/>
                </a:solidFill>
              </a:rPr>
              <a:t>Policy </a:t>
            </a:r>
            <a:r>
              <a:rPr lang="hu-HU" dirty="0" err="1" smtClean="0">
                <a:solidFill>
                  <a:srgbClr val="FFC000"/>
                </a:solidFill>
              </a:rPr>
              <a:t>fragmentation</a:t>
            </a:r>
            <a:r>
              <a:rPr lang="hu-HU" dirty="0">
                <a:solidFill>
                  <a:srgbClr val="FFC000"/>
                </a:solidFill>
              </a:rPr>
              <a:t> </a:t>
            </a:r>
            <a:r>
              <a:rPr lang="hu-HU" dirty="0" smtClean="0">
                <a:solidFill>
                  <a:srgbClr val="FFC000"/>
                </a:solidFill>
              </a:rPr>
              <a:t>in </a:t>
            </a:r>
            <a:r>
              <a:rPr lang="hu-HU" dirty="0" err="1" smtClean="0">
                <a:solidFill>
                  <a:srgbClr val="FFC000"/>
                </a:solidFill>
              </a:rPr>
              <a:t>the</a:t>
            </a:r>
            <a:r>
              <a:rPr lang="hu-HU" dirty="0" smtClean="0">
                <a:solidFill>
                  <a:srgbClr val="FFC000"/>
                </a:solidFill>
              </a:rPr>
              <a:t> </a:t>
            </a:r>
            <a:r>
              <a:rPr lang="hu-HU" dirty="0" err="1" smtClean="0">
                <a:solidFill>
                  <a:srgbClr val="FFC000"/>
                </a:solidFill>
              </a:rPr>
              <a:t>broader</a:t>
            </a:r>
            <a:r>
              <a:rPr lang="hu-HU" dirty="0" smtClean="0">
                <a:solidFill>
                  <a:srgbClr val="FFC000"/>
                </a:solidFill>
              </a:rPr>
              <a:t> policy </a:t>
            </a:r>
            <a:r>
              <a:rPr lang="hu-HU" dirty="0" err="1" smtClean="0">
                <a:solidFill>
                  <a:srgbClr val="FFC000"/>
                </a:solidFill>
              </a:rPr>
              <a:t>environment</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numCol="1">
            <a:normAutofit/>
          </a:bodyPr>
          <a:lstStyle/>
          <a:p>
            <a:pPr marL="0" indent="0">
              <a:buNone/>
            </a:pPr>
            <a:endParaRPr lang="en-US" b="1" u="sng" dirty="0" smtClean="0">
              <a:solidFill>
                <a:schemeClr val="bg1"/>
              </a:solidFill>
            </a:endParaRPr>
          </a:p>
          <a:p>
            <a:endParaRPr lang="hu-HU" dirty="0">
              <a:solidFill>
                <a:schemeClr val="bg1"/>
              </a:solidFill>
            </a:endParaRPr>
          </a:p>
        </p:txBody>
      </p:sp>
      <p:pic>
        <p:nvPicPr>
          <p:cNvPr id="4" name="Kép 3"/>
          <p:cNvPicPr/>
          <p:nvPr/>
        </p:nvPicPr>
        <p:blipFill>
          <a:blip r:embed="rId2"/>
          <a:stretch>
            <a:fillRect/>
          </a:stretch>
        </p:blipFill>
        <p:spPr>
          <a:xfrm>
            <a:off x="997720" y="143584"/>
            <a:ext cx="10291649" cy="5615189"/>
          </a:xfrm>
          <a:prstGeom prst="rect">
            <a:avLst/>
          </a:prstGeom>
          <a:noFill/>
          <a:ln>
            <a:solidFill>
              <a:sysClr val="windowText" lastClr="000000"/>
            </a:solidFill>
          </a:ln>
        </p:spPr>
      </p:pic>
      <p:sp>
        <p:nvSpPr>
          <p:cNvPr id="5" name="Balra nyíl 4"/>
          <p:cNvSpPr/>
          <p:nvPr/>
        </p:nvSpPr>
        <p:spPr>
          <a:xfrm rot="20027633">
            <a:off x="6808741" y="1456967"/>
            <a:ext cx="1351500" cy="602573"/>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Balra nyíl 6"/>
          <p:cNvSpPr/>
          <p:nvPr/>
        </p:nvSpPr>
        <p:spPr>
          <a:xfrm rot="1759125">
            <a:off x="6868476" y="3219516"/>
            <a:ext cx="1894161" cy="570835"/>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Balra nyíl 7"/>
          <p:cNvSpPr/>
          <p:nvPr/>
        </p:nvSpPr>
        <p:spPr>
          <a:xfrm rot="14370473">
            <a:off x="5180490" y="1089018"/>
            <a:ext cx="774194" cy="62033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Balra nyíl 8"/>
          <p:cNvSpPr/>
          <p:nvPr/>
        </p:nvSpPr>
        <p:spPr>
          <a:xfrm rot="6202186">
            <a:off x="5325571" y="3872662"/>
            <a:ext cx="1227096" cy="60617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Balra nyíl 9"/>
          <p:cNvSpPr/>
          <p:nvPr/>
        </p:nvSpPr>
        <p:spPr>
          <a:xfrm rot="21426512">
            <a:off x="7040997" y="2291186"/>
            <a:ext cx="2015586" cy="570835"/>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Balra nyíl 11"/>
          <p:cNvSpPr/>
          <p:nvPr/>
        </p:nvSpPr>
        <p:spPr>
          <a:xfrm rot="12284708">
            <a:off x="3354845" y="1234680"/>
            <a:ext cx="2037162" cy="62033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Balra nyíl 12"/>
          <p:cNvSpPr/>
          <p:nvPr/>
        </p:nvSpPr>
        <p:spPr>
          <a:xfrm rot="8922181">
            <a:off x="3065030" y="3748229"/>
            <a:ext cx="2608319" cy="62033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Balra nyíl 13"/>
          <p:cNvSpPr/>
          <p:nvPr/>
        </p:nvSpPr>
        <p:spPr>
          <a:xfrm rot="11290700">
            <a:off x="3760307" y="2082241"/>
            <a:ext cx="1306106" cy="62033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Balra nyíl 14"/>
          <p:cNvSpPr/>
          <p:nvPr/>
        </p:nvSpPr>
        <p:spPr>
          <a:xfrm rot="9577924">
            <a:off x="3642401" y="2875680"/>
            <a:ext cx="1571768" cy="620334"/>
          </a:xfrm>
          <a:prstGeom prst="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p:cNvSpPr/>
          <p:nvPr/>
        </p:nvSpPr>
        <p:spPr>
          <a:xfrm>
            <a:off x="5272985" y="1890131"/>
            <a:ext cx="1577043" cy="1474392"/>
          </a:xfrm>
          <a:prstGeom prst="ellipse">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hu-HU" sz="2800" dirty="0" smtClean="0"/>
              <a:t>ATM</a:t>
            </a:r>
            <a:endParaRPr lang="hu-HU" sz="2800" dirty="0"/>
          </a:p>
        </p:txBody>
      </p:sp>
      <p:sp>
        <p:nvSpPr>
          <p:cNvPr id="17" name="Balra nyíl 16"/>
          <p:cNvSpPr/>
          <p:nvPr/>
        </p:nvSpPr>
        <p:spPr>
          <a:xfrm rot="2753136">
            <a:off x="6362500" y="3858149"/>
            <a:ext cx="2024787" cy="620334"/>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Balra nyíl 17"/>
          <p:cNvSpPr/>
          <p:nvPr/>
        </p:nvSpPr>
        <p:spPr>
          <a:xfrm rot="17503550">
            <a:off x="6148496" y="1171374"/>
            <a:ext cx="646316" cy="620334"/>
          </a:xfrm>
          <a:prstGeom prst="lef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11120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838092"/>
            <a:ext cx="11804702" cy="810004"/>
          </a:xfrm>
        </p:spPr>
        <p:txBody>
          <a:bodyPr anchor="b"/>
          <a:lstStyle/>
          <a:p>
            <a:r>
              <a:rPr lang="hu-HU" dirty="0" smtClean="0">
                <a:solidFill>
                  <a:srgbClr val="FFC000"/>
                </a:solidFill>
              </a:rPr>
              <a:t>THE PROBLEM WITH POLICY FRAGMENTATION</a:t>
            </a:r>
            <a:endParaRPr lang="hu-HU" dirty="0">
              <a:solidFill>
                <a:srgbClr val="FFC000"/>
              </a:solidFill>
            </a:endParaRPr>
          </a:p>
        </p:txBody>
      </p:sp>
      <p:sp>
        <p:nvSpPr>
          <p:cNvPr id="3" name="Tartalom helye 2"/>
          <p:cNvSpPr>
            <a:spLocks noGrp="1"/>
          </p:cNvSpPr>
          <p:nvPr>
            <p:ph idx="1"/>
          </p:nvPr>
        </p:nvSpPr>
        <p:spPr>
          <a:xfrm>
            <a:off x="241195" y="1906453"/>
            <a:ext cx="4342528" cy="2366608"/>
          </a:xfrm>
        </p:spPr>
        <p:txBody>
          <a:bodyPr numCol="1">
            <a:normAutofit/>
          </a:bodyPr>
          <a:lstStyle/>
          <a:p>
            <a:pPr marL="342900" lvl="0" indent="-342900" algn="just">
              <a:lnSpc>
                <a:spcPct val="100000"/>
              </a:lnSpc>
              <a:spcBef>
                <a:spcPts val="0"/>
              </a:spcBef>
              <a:spcAft>
                <a:spcPts val="0"/>
              </a:spcAft>
              <a:buFont typeface="Wingdings" panose="05000000000000000000" pitchFamily="2" charset="2"/>
              <a:buChar char=""/>
              <a:tabLst>
                <a:tab pos="1365250" algn="l"/>
              </a:tabLst>
            </a:pPr>
            <a:endParaRPr lang="hu-HU" dirty="0" smtClean="0">
              <a:solidFill>
                <a:srgbClr val="FFC000"/>
              </a:solidFill>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hu-HU" dirty="0" smtClean="0">
                <a:solidFill>
                  <a:srgbClr val="FFC000"/>
                </a:solidFill>
              </a:rPr>
              <a:t>POLICY INCONSISTENCIES</a:t>
            </a:r>
            <a:endParaRPr lang="hu-HU" dirty="0">
              <a:solidFill>
                <a:schemeClr val="bg1"/>
              </a:solidFill>
            </a:endParaRPr>
          </a:p>
          <a:p>
            <a:pPr marL="0" lvl="0" indent="0" algn="just">
              <a:lnSpc>
                <a:spcPct val="100000"/>
              </a:lnSpc>
              <a:spcBef>
                <a:spcPts val="0"/>
              </a:spcBef>
              <a:spcAft>
                <a:spcPts val="0"/>
              </a:spcAft>
              <a:buNone/>
              <a:tabLst>
                <a:tab pos="1365250" algn="l"/>
              </a:tabLst>
            </a:pPr>
            <a:endParaRPr lang="hu-HU" u="sng" dirty="0">
              <a:solidFill>
                <a:schemeClr val="bg1"/>
              </a:solidFill>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hu-HU" dirty="0" smtClean="0">
                <a:solidFill>
                  <a:srgbClr val="FFC000"/>
                </a:solidFill>
              </a:rPr>
              <a:t>POLICY COLLISIONS</a:t>
            </a:r>
            <a:endParaRPr lang="hu-HU" dirty="0">
              <a:solidFill>
                <a:schemeClr val="bg1"/>
              </a:solidFill>
            </a:endParaRPr>
          </a:p>
        </p:txBody>
      </p:sp>
      <p:sp>
        <p:nvSpPr>
          <p:cNvPr id="9" name="Tartalom helye 2"/>
          <p:cNvSpPr txBox="1">
            <a:spLocks/>
          </p:cNvSpPr>
          <p:nvPr/>
        </p:nvSpPr>
        <p:spPr>
          <a:xfrm>
            <a:off x="6442266" y="504817"/>
            <a:ext cx="5451231" cy="552156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tabLst>
                <a:tab pos="1365250" algn="l"/>
              </a:tabLst>
            </a:pPr>
            <a:r>
              <a:rPr lang="hu-HU" sz="2400" u="sng" dirty="0" smtClean="0">
                <a:solidFill>
                  <a:schemeClr val="bg1"/>
                </a:solidFill>
              </a:rPr>
              <a:t>POLICY </a:t>
            </a:r>
            <a:r>
              <a:rPr lang="hu-HU" sz="2400" u="sng" dirty="0">
                <a:solidFill>
                  <a:schemeClr val="bg1"/>
                </a:solidFill>
              </a:rPr>
              <a:t>FAILURES</a:t>
            </a:r>
          </a:p>
          <a:p>
            <a:pPr lvl="1">
              <a:lnSpc>
                <a:spcPct val="100000"/>
              </a:lnSpc>
              <a:spcBef>
                <a:spcPts val="0"/>
              </a:spcBef>
              <a:buFont typeface="Wingdings" panose="05000000000000000000" pitchFamily="2" charset="2"/>
              <a:buChar char="§"/>
              <a:tabLst>
                <a:tab pos="1365250" algn="l"/>
              </a:tabLst>
            </a:pPr>
            <a:r>
              <a:rPr lang="en-GB" dirty="0">
                <a:solidFill>
                  <a:schemeClr val="bg1"/>
                </a:solidFill>
              </a:rPr>
              <a:t>not achieving the policy objective</a:t>
            </a:r>
            <a:endParaRPr lang="hu-HU" dirty="0">
              <a:solidFill>
                <a:schemeClr val="bg1"/>
              </a:solidFill>
            </a:endParaRPr>
          </a:p>
          <a:p>
            <a:pPr lvl="1">
              <a:lnSpc>
                <a:spcPct val="100000"/>
              </a:lnSpc>
              <a:spcBef>
                <a:spcPts val="0"/>
              </a:spcBef>
              <a:buFont typeface="Wingdings" panose="05000000000000000000" pitchFamily="2" charset="2"/>
              <a:buChar char="§"/>
              <a:tabLst>
                <a:tab pos="1365250" algn="l"/>
              </a:tabLst>
            </a:pPr>
            <a:r>
              <a:rPr lang="en-GB" dirty="0">
                <a:solidFill>
                  <a:schemeClr val="bg1"/>
                </a:solidFill>
              </a:rPr>
              <a:t>impossibility of implementation</a:t>
            </a:r>
            <a:endParaRPr lang="hu-HU" dirty="0">
              <a:solidFill>
                <a:schemeClr val="bg1"/>
              </a:solidFill>
            </a:endParaRPr>
          </a:p>
          <a:p>
            <a:pPr marL="0" indent="0">
              <a:lnSpc>
                <a:spcPct val="100000"/>
              </a:lnSpc>
              <a:spcBef>
                <a:spcPts val="0"/>
              </a:spcBef>
              <a:buNone/>
              <a:tabLst>
                <a:tab pos="1365250" algn="l"/>
              </a:tabLst>
            </a:pPr>
            <a:endParaRPr lang="hu-HU" sz="2400" dirty="0" smtClean="0">
              <a:solidFill>
                <a:schemeClr val="bg1"/>
              </a:solidFill>
            </a:endParaRPr>
          </a:p>
          <a:p>
            <a:pPr marL="0" indent="0">
              <a:lnSpc>
                <a:spcPct val="100000"/>
              </a:lnSpc>
              <a:spcBef>
                <a:spcPts val="0"/>
              </a:spcBef>
              <a:buNone/>
              <a:tabLst>
                <a:tab pos="1365250" algn="l"/>
              </a:tabLst>
            </a:pPr>
            <a:r>
              <a:rPr lang="hu-HU" sz="2400" u="sng" dirty="0" smtClean="0">
                <a:solidFill>
                  <a:schemeClr val="bg1"/>
                </a:solidFill>
              </a:rPr>
              <a:t>CONTRADICTING LEGISLATION</a:t>
            </a:r>
          </a:p>
          <a:p>
            <a:pPr marL="0" indent="0">
              <a:lnSpc>
                <a:spcPct val="100000"/>
              </a:lnSpc>
              <a:spcBef>
                <a:spcPts val="0"/>
              </a:spcBef>
              <a:buNone/>
              <a:tabLst>
                <a:tab pos="1365250" algn="l"/>
              </a:tabLst>
            </a:pPr>
            <a:endParaRPr lang="hu-HU" sz="2400" u="sng" dirty="0">
              <a:solidFill>
                <a:schemeClr val="bg1"/>
              </a:solidFill>
            </a:endParaRPr>
          </a:p>
          <a:p>
            <a:pPr marL="0" indent="0">
              <a:lnSpc>
                <a:spcPct val="100000"/>
              </a:lnSpc>
              <a:spcBef>
                <a:spcPts val="0"/>
              </a:spcBef>
              <a:buNone/>
              <a:tabLst>
                <a:tab pos="1365250" algn="l"/>
              </a:tabLst>
            </a:pPr>
            <a:r>
              <a:rPr lang="hu-HU" sz="2400" u="sng" dirty="0" smtClean="0">
                <a:solidFill>
                  <a:schemeClr val="bg1"/>
                </a:solidFill>
              </a:rPr>
              <a:t>LEGAL UNCERTAINTY</a:t>
            </a:r>
          </a:p>
          <a:p>
            <a:pPr lvl="1">
              <a:lnSpc>
                <a:spcPct val="100000"/>
              </a:lnSpc>
              <a:spcBef>
                <a:spcPts val="0"/>
              </a:spcBef>
              <a:buFont typeface="Wingdings" panose="05000000000000000000" pitchFamily="2" charset="2"/>
              <a:buChar char="§"/>
              <a:tabLst>
                <a:tab pos="1365250" algn="l"/>
              </a:tabLst>
            </a:pPr>
            <a:r>
              <a:rPr lang="en-GB" dirty="0" smtClean="0">
                <a:solidFill>
                  <a:schemeClr val="bg1"/>
                </a:solidFill>
              </a:rPr>
              <a:t>competing interpretations of existing rules</a:t>
            </a:r>
            <a:endParaRPr lang="hu-HU" dirty="0">
              <a:solidFill>
                <a:schemeClr val="bg1"/>
              </a:solidFill>
            </a:endParaRPr>
          </a:p>
          <a:p>
            <a:pPr lvl="1">
              <a:lnSpc>
                <a:spcPct val="100000"/>
              </a:lnSpc>
              <a:spcBef>
                <a:spcPts val="0"/>
              </a:spcBef>
              <a:buFont typeface="Wingdings" panose="05000000000000000000" pitchFamily="2" charset="2"/>
              <a:buChar char="§"/>
              <a:tabLst>
                <a:tab pos="1365250" algn="l"/>
              </a:tabLst>
            </a:pPr>
            <a:endParaRPr lang="hu-HU" dirty="0" smtClean="0">
              <a:solidFill>
                <a:schemeClr val="bg1"/>
              </a:solidFill>
              <a:latin typeface="Calibri" panose="020F0502020204030204" pitchFamily="34" charset="0"/>
              <a:cs typeface="Times New Roman" panose="02020603050405020304" pitchFamily="18" charset="0"/>
            </a:endParaRPr>
          </a:p>
          <a:p>
            <a:pPr marL="0" indent="0">
              <a:lnSpc>
                <a:spcPct val="100000"/>
              </a:lnSpc>
              <a:spcBef>
                <a:spcPts val="0"/>
              </a:spcBef>
              <a:buNone/>
              <a:tabLst>
                <a:tab pos="1365250" algn="l"/>
              </a:tabLst>
            </a:pPr>
            <a:r>
              <a:rPr lang="hu-HU" sz="2400" u="sng" dirty="0">
                <a:solidFill>
                  <a:schemeClr val="bg1"/>
                </a:solidFill>
              </a:rPr>
              <a:t>DIFFICULTIES OF IMPLEMENTATION</a:t>
            </a:r>
          </a:p>
          <a:p>
            <a:pPr lvl="1">
              <a:lnSpc>
                <a:spcPct val="100000"/>
              </a:lnSpc>
              <a:spcBef>
                <a:spcPts val="0"/>
              </a:spcBef>
              <a:buFont typeface="Wingdings" panose="05000000000000000000" pitchFamily="2" charset="2"/>
              <a:buChar char="§"/>
              <a:tabLst>
                <a:tab pos="1365250" algn="l"/>
              </a:tabLst>
            </a:pPr>
            <a:r>
              <a:rPr lang="en-GB" dirty="0">
                <a:solidFill>
                  <a:schemeClr val="bg1"/>
                </a:solidFill>
              </a:rPr>
              <a:t>implementing agencies have to arbitrate priorities themselves</a:t>
            </a:r>
            <a:endParaRPr lang="hu-HU" dirty="0">
              <a:solidFill>
                <a:schemeClr val="bg1"/>
              </a:solidFill>
            </a:endParaRPr>
          </a:p>
          <a:p>
            <a:pPr lvl="1">
              <a:lnSpc>
                <a:spcPct val="100000"/>
              </a:lnSpc>
              <a:spcBef>
                <a:spcPts val="0"/>
              </a:spcBef>
              <a:buFont typeface="Wingdings" panose="05000000000000000000" pitchFamily="2" charset="2"/>
              <a:buChar char="§"/>
              <a:tabLst>
                <a:tab pos="1365250" algn="l"/>
              </a:tabLst>
            </a:pPr>
            <a:r>
              <a:rPr lang="hu-HU" dirty="0">
                <a:solidFill>
                  <a:schemeClr val="bg1"/>
                </a:solidFill>
              </a:rPr>
              <a:t>&amp; </a:t>
            </a:r>
            <a:r>
              <a:rPr lang="hu-HU" dirty="0" err="1">
                <a:solidFill>
                  <a:schemeClr val="bg1"/>
                </a:solidFill>
              </a:rPr>
              <a:t>may</a:t>
            </a:r>
            <a:r>
              <a:rPr lang="en-GB" dirty="0">
                <a:solidFill>
                  <a:schemeClr val="bg1"/>
                </a:solidFill>
              </a:rPr>
              <a:t> work against each other </a:t>
            </a:r>
            <a:endParaRPr lang="hu-HU" dirty="0">
              <a:solidFill>
                <a:schemeClr val="bg1"/>
              </a:solidFill>
              <a:latin typeface="Calibri" panose="020F0502020204030204" pitchFamily="34" charset="0"/>
              <a:cs typeface="Times New Roman" panose="02020603050405020304" pitchFamily="18" charset="0"/>
            </a:endParaRPr>
          </a:p>
          <a:p>
            <a:pPr marL="0" indent="0">
              <a:lnSpc>
                <a:spcPct val="100000"/>
              </a:lnSpc>
              <a:spcBef>
                <a:spcPts val="0"/>
              </a:spcBef>
              <a:buNone/>
              <a:tabLst>
                <a:tab pos="1365250" algn="l"/>
              </a:tabLst>
            </a:pPr>
            <a:endParaRPr lang="hu-HU" dirty="0" smtClean="0">
              <a:solidFill>
                <a:schemeClr val="bg1"/>
              </a:solidFill>
            </a:endParaRPr>
          </a:p>
        </p:txBody>
      </p:sp>
      <p:sp>
        <p:nvSpPr>
          <p:cNvPr id="15" name="Jobbra nyíl 14"/>
          <p:cNvSpPr/>
          <p:nvPr/>
        </p:nvSpPr>
        <p:spPr>
          <a:xfrm>
            <a:off x="4795574" y="1700572"/>
            <a:ext cx="1434841" cy="2778369"/>
          </a:xfrm>
          <a:prstGeom prst="rightArrow">
            <a:avLst>
              <a:gd name="adj1" fmla="val 50000"/>
              <a:gd name="adj2" fmla="val 58344"/>
            </a:avLst>
          </a:prstGeom>
          <a:solidFill>
            <a:srgbClr val="0070C0"/>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Tree>
    <p:extLst>
      <p:ext uri="{BB962C8B-B14F-4D97-AF65-F5344CB8AC3E}">
        <p14:creationId xmlns:p14="http://schemas.microsoft.com/office/powerpoint/2010/main" val="372065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8464062" y="5298831"/>
            <a:ext cx="3581834" cy="1349265"/>
          </a:xfrm>
        </p:spPr>
        <p:txBody>
          <a:bodyPr anchor="b">
            <a:normAutofit/>
          </a:bodyPr>
          <a:lstStyle/>
          <a:p>
            <a:pPr algn="r"/>
            <a:r>
              <a:rPr lang="hu-HU" dirty="0" smtClean="0">
                <a:solidFill>
                  <a:srgbClr val="FFC000"/>
                </a:solidFill>
              </a:rPr>
              <a:t>VALUE-BASED REGULATION</a:t>
            </a:r>
            <a:endParaRPr lang="hu-HU" dirty="0">
              <a:solidFill>
                <a:srgbClr val="FFC000"/>
              </a:solidFill>
            </a:endParaRPr>
          </a:p>
        </p:txBody>
      </p:sp>
      <p:graphicFrame>
        <p:nvGraphicFramePr>
          <p:cNvPr id="10" name="Diagram 9"/>
          <p:cNvGraphicFramePr/>
          <p:nvPr>
            <p:extLst>
              <p:ext uri="{D42A27DB-BD31-4B8C-83A1-F6EECF244321}">
                <p14:modId xmlns:p14="http://schemas.microsoft.com/office/powerpoint/2010/main" val="717396238"/>
              </p:ext>
            </p:extLst>
          </p:nvPr>
        </p:nvGraphicFramePr>
        <p:xfrm>
          <a:off x="187568" y="105508"/>
          <a:ext cx="11113478" cy="664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artalom helye 5"/>
          <p:cNvSpPr txBox="1">
            <a:spLocks/>
          </p:cNvSpPr>
          <p:nvPr/>
        </p:nvSpPr>
        <p:spPr>
          <a:xfrm>
            <a:off x="9079958" y="174446"/>
            <a:ext cx="2965938" cy="4798237"/>
          </a:xfrm>
          <a:prstGeom prst="rect">
            <a:avLst/>
          </a:prstGeom>
          <a:solidFill>
            <a:schemeClr val="accent5">
              <a:lumMod val="75000"/>
            </a:schemeClr>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2400" b="1" u="sng" dirty="0" err="1" smtClean="0">
                <a:solidFill>
                  <a:schemeClr val="bg1"/>
                </a:solidFill>
              </a:rPr>
              <a:t>Supported</a:t>
            </a:r>
            <a:r>
              <a:rPr lang="hu-HU" sz="2400" b="1" u="sng" dirty="0" smtClean="0">
                <a:solidFill>
                  <a:schemeClr val="bg1"/>
                </a:solidFill>
              </a:rPr>
              <a:t> </a:t>
            </a:r>
            <a:r>
              <a:rPr lang="hu-HU" sz="2400" b="1" u="sng" dirty="0" err="1" smtClean="0">
                <a:solidFill>
                  <a:schemeClr val="bg1"/>
                </a:solidFill>
              </a:rPr>
              <a:t>by</a:t>
            </a:r>
            <a:r>
              <a:rPr lang="hu-HU" sz="2400" b="1" u="sng" dirty="0" smtClean="0">
                <a:solidFill>
                  <a:schemeClr val="bg1"/>
                </a:solidFill>
              </a:rPr>
              <a:t>:</a:t>
            </a:r>
          </a:p>
          <a:p>
            <a:pPr marL="285750" indent="-285750">
              <a:buFont typeface="Wingdings" panose="05000000000000000000" pitchFamily="2" charset="2"/>
              <a:buChar char="§"/>
            </a:pPr>
            <a:r>
              <a:rPr lang="hu-HU" sz="2400" dirty="0">
                <a:solidFill>
                  <a:schemeClr val="bg1"/>
                </a:solidFill>
              </a:rPr>
              <a:t>D</a:t>
            </a:r>
            <a:r>
              <a:rPr lang="en-US" sz="2400" dirty="0" err="1" smtClean="0">
                <a:solidFill>
                  <a:schemeClr val="bg1"/>
                </a:solidFill>
              </a:rPr>
              <a:t>igital</a:t>
            </a:r>
            <a:r>
              <a:rPr lang="en-US" sz="2400" dirty="0" smtClean="0">
                <a:solidFill>
                  <a:schemeClr val="bg1"/>
                </a:solidFill>
              </a:rPr>
              <a:t> tools </a:t>
            </a:r>
            <a:r>
              <a:rPr lang="hu-HU" sz="2400" dirty="0" err="1" smtClean="0">
                <a:solidFill>
                  <a:schemeClr val="bg1"/>
                </a:solidFill>
              </a:rPr>
              <a:t>informing</a:t>
            </a:r>
            <a:r>
              <a:rPr lang="en-US" sz="2400" dirty="0" smtClean="0">
                <a:solidFill>
                  <a:schemeClr val="bg1"/>
                </a:solidFill>
              </a:rPr>
              <a:t> decision-making at the policy</a:t>
            </a:r>
            <a:r>
              <a:rPr lang="hu-HU" sz="2400" dirty="0" smtClean="0">
                <a:solidFill>
                  <a:schemeClr val="bg1"/>
                </a:solidFill>
              </a:rPr>
              <a:t>,</a:t>
            </a:r>
            <a:r>
              <a:rPr lang="en-US" sz="2400" dirty="0" smtClean="0">
                <a:solidFill>
                  <a:schemeClr val="bg1"/>
                </a:solidFill>
              </a:rPr>
              <a:t> regulatory </a:t>
            </a:r>
            <a:r>
              <a:rPr lang="hu-HU" sz="2400" dirty="0" smtClean="0">
                <a:solidFill>
                  <a:schemeClr val="bg1"/>
                </a:solidFill>
              </a:rPr>
              <a:t>and </a:t>
            </a:r>
            <a:r>
              <a:rPr lang="hu-HU" sz="2400" dirty="0" err="1" smtClean="0">
                <a:solidFill>
                  <a:schemeClr val="bg1"/>
                </a:solidFill>
              </a:rPr>
              <a:t>implemetation</a:t>
            </a:r>
            <a:r>
              <a:rPr lang="hu-HU" sz="2400" dirty="0" smtClean="0">
                <a:solidFill>
                  <a:schemeClr val="bg1"/>
                </a:solidFill>
              </a:rPr>
              <a:t> </a:t>
            </a:r>
            <a:r>
              <a:rPr lang="en-US" sz="2400" dirty="0" smtClean="0">
                <a:solidFill>
                  <a:schemeClr val="bg1"/>
                </a:solidFill>
              </a:rPr>
              <a:t>level</a:t>
            </a:r>
            <a:endParaRPr lang="hu-HU" sz="2400" dirty="0" smtClean="0">
              <a:solidFill>
                <a:schemeClr val="bg1"/>
              </a:solidFill>
            </a:endParaRPr>
          </a:p>
          <a:p>
            <a:pPr marL="285750" indent="-285750">
              <a:buFont typeface="Wingdings" panose="05000000000000000000" pitchFamily="2" charset="2"/>
              <a:buChar char="§"/>
            </a:pPr>
            <a:r>
              <a:rPr lang="hu-HU" sz="2400" dirty="0" err="1" smtClean="0">
                <a:solidFill>
                  <a:schemeClr val="bg1"/>
                </a:solidFill>
              </a:rPr>
              <a:t>Ensuring</a:t>
            </a:r>
            <a:r>
              <a:rPr lang="hu-HU" sz="2400" dirty="0" smtClean="0">
                <a:solidFill>
                  <a:schemeClr val="bg1"/>
                </a:solidFill>
              </a:rPr>
              <a:t> </a:t>
            </a:r>
            <a:r>
              <a:rPr lang="hu-HU" sz="2400" dirty="0" err="1" smtClean="0">
                <a:solidFill>
                  <a:schemeClr val="bg1"/>
                </a:solidFill>
              </a:rPr>
              <a:t>access</a:t>
            </a:r>
            <a:r>
              <a:rPr lang="hu-HU" sz="2400" dirty="0" smtClean="0">
                <a:solidFill>
                  <a:schemeClr val="bg1"/>
                </a:solidFill>
              </a:rPr>
              <a:t> </a:t>
            </a:r>
            <a:r>
              <a:rPr lang="hu-HU" sz="2400" dirty="0" err="1" smtClean="0">
                <a:solidFill>
                  <a:schemeClr val="bg1"/>
                </a:solidFill>
              </a:rPr>
              <a:t>to</a:t>
            </a:r>
            <a:r>
              <a:rPr lang="hu-HU" sz="2400" dirty="0" smtClean="0">
                <a:solidFill>
                  <a:schemeClr val="bg1"/>
                </a:solidFill>
              </a:rPr>
              <a:t> </a:t>
            </a:r>
            <a:r>
              <a:rPr lang="hu-HU" sz="2400" dirty="0" err="1" smtClean="0">
                <a:solidFill>
                  <a:schemeClr val="bg1"/>
                </a:solidFill>
              </a:rPr>
              <a:t>relevant</a:t>
            </a:r>
            <a:r>
              <a:rPr lang="hu-HU" sz="2400" dirty="0" smtClean="0">
                <a:solidFill>
                  <a:schemeClr val="bg1"/>
                </a:solidFill>
              </a:rPr>
              <a:t> </a:t>
            </a:r>
            <a:r>
              <a:rPr lang="hu-HU" sz="2400" dirty="0" err="1" smtClean="0">
                <a:solidFill>
                  <a:schemeClr val="bg1"/>
                </a:solidFill>
              </a:rPr>
              <a:t>information</a:t>
            </a:r>
            <a:endParaRPr lang="hu-HU" sz="2400" dirty="0" smtClean="0">
              <a:solidFill>
                <a:schemeClr val="bg1"/>
              </a:solidFill>
            </a:endParaRPr>
          </a:p>
          <a:p>
            <a:pPr marL="285750" indent="-285750">
              <a:buFont typeface="Wingdings" panose="05000000000000000000" pitchFamily="2" charset="2"/>
              <a:buChar char="§"/>
            </a:pPr>
            <a:r>
              <a:rPr lang="hu-HU" sz="2400" dirty="0" err="1" smtClean="0">
                <a:solidFill>
                  <a:schemeClr val="bg1"/>
                </a:solidFill>
              </a:rPr>
              <a:t>Addressing</a:t>
            </a:r>
            <a:r>
              <a:rPr lang="hu-HU" sz="2400" dirty="0" smtClean="0">
                <a:solidFill>
                  <a:schemeClr val="bg1"/>
                </a:solidFill>
              </a:rPr>
              <a:t> </a:t>
            </a:r>
            <a:r>
              <a:rPr lang="hu-HU" sz="2400" dirty="0" err="1" smtClean="0">
                <a:solidFill>
                  <a:schemeClr val="bg1"/>
                </a:solidFill>
              </a:rPr>
              <a:t>information</a:t>
            </a:r>
            <a:r>
              <a:rPr lang="hu-HU" sz="2400" dirty="0" smtClean="0">
                <a:solidFill>
                  <a:schemeClr val="bg1"/>
                </a:solidFill>
              </a:rPr>
              <a:t> deficit and </a:t>
            </a:r>
            <a:r>
              <a:rPr lang="hu-HU" sz="2400" dirty="0" err="1" smtClean="0">
                <a:solidFill>
                  <a:schemeClr val="bg1"/>
                </a:solidFill>
              </a:rPr>
              <a:t>asymmetries</a:t>
            </a:r>
            <a:endParaRPr lang="hu-HU" sz="2400" dirty="0" smtClean="0">
              <a:solidFill>
                <a:schemeClr val="bg1"/>
              </a:solidFill>
            </a:endParaRPr>
          </a:p>
        </p:txBody>
      </p:sp>
      <p:sp>
        <p:nvSpPr>
          <p:cNvPr id="5" name="Jobbra nyíl 4"/>
          <p:cNvSpPr/>
          <p:nvPr/>
        </p:nvSpPr>
        <p:spPr>
          <a:xfrm rot="10800000">
            <a:off x="5404337" y="762697"/>
            <a:ext cx="3446585" cy="491669"/>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6" name="Jobbra nyíl 5"/>
          <p:cNvSpPr/>
          <p:nvPr/>
        </p:nvSpPr>
        <p:spPr>
          <a:xfrm rot="10800000">
            <a:off x="7573108" y="2081896"/>
            <a:ext cx="1277814" cy="491669"/>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7" name="Jobbra nyíl 6"/>
          <p:cNvSpPr/>
          <p:nvPr/>
        </p:nvSpPr>
        <p:spPr>
          <a:xfrm rot="10800000">
            <a:off x="8241322" y="3690362"/>
            <a:ext cx="609598" cy="491669"/>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Tree>
    <p:extLst>
      <p:ext uri="{BB962C8B-B14F-4D97-AF65-F5344CB8AC3E}">
        <p14:creationId xmlns:p14="http://schemas.microsoft.com/office/powerpoint/2010/main" val="4851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241194" y="143584"/>
            <a:ext cx="11804703" cy="6515124"/>
          </a:xfrm>
        </p:spPr>
        <p:txBody>
          <a:bodyPr numCol="1" anchor="ctr">
            <a:normAutofit/>
          </a:bodyPr>
          <a:lstStyle/>
          <a:p>
            <a:pPr marL="0" indent="0" algn="ctr">
              <a:buNone/>
            </a:pPr>
            <a:r>
              <a:rPr lang="hu-HU" sz="4800" spc="400" dirty="0" smtClean="0">
                <a:solidFill>
                  <a:schemeClr val="bg1"/>
                </a:solidFill>
              </a:rPr>
              <a:t>ELECTRICITY</a:t>
            </a:r>
            <a:endParaRPr lang="hu-HU" sz="4800" spc="400" dirty="0">
              <a:solidFill>
                <a:schemeClr val="bg1"/>
              </a:solidFill>
            </a:endParaRPr>
          </a:p>
        </p:txBody>
      </p:sp>
    </p:spTree>
    <p:extLst>
      <p:ext uri="{BB962C8B-B14F-4D97-AF65-F5344CB8AC3E}">
        <p14:creationId xmlns:p14="http://schemas.microsoft.com/office/powerpoint/2010/main" val="816677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err="1" smtClean="0">
                <a:solidFill>
                  <a:srgbClr val="FFC000"/>
                </a:solidFill>
              </a:rPr>
              <a:t>Electricity</a:t>
            </a:r>
            <a:r>
              <a:rPr lang="hu-HU" dirty="0" smtClean="0">
                <a:solidFill>
                  <a:srgbClr val="FFC000"/>
                </a:solidFill>
              </a:rPr>
              <a:t> </a:t>
            </a:r>
            <a:r>
              <a:rPr lang="hu-HU" dirty="0" err="1" smtClean="0">
                <a:solidFill>
                  <a:srgbClr val="FFC000"/>
                </a:solidFill>
              </a:rPr>
              <a:t>fragmentation</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numCol="1">
            <a:normAutofit/>
          </a:bodyPr>
          <a:lstStyle/>
          <a:p>
            <a:pPr marL="0" indent="0">
              <a:buNone/>
            </a:pPr>
            <a:endParaRPr lang="hu-HU" dirty="0">
              <a:solidFill>
                <a:schemeClr val="bg1"/>
              </a:solidFill>
            </a:endParaRPr>
          </a:p>
        </p:txBody>
      </p:sp>
      <p:sp>
        <p:nvSpPr>
          <p:cNvPr id="4" name="Rectangle: Rounded Corners 30">
            <a:extLst>
              <a:ext uri="{FF2B5EF4-FFF2-40B4-BE49-F238E27FC236}">
                <a16:creationId xmlns:a16="http://schemas.microsoft.com/office/drawing/2014/main" id="{B65AE557-5D01-4851-8F06-39445AE73837}"/>
              </a:ext>
            </a:extLst>
          </p:cNvPr>
          <p:cNvSpPr/>
          <p:nvPr/>
        </p:nvSpPr>
        <p:spPr>
          <a:xfrm>
            <a:off x="628900" y="224918"/>
            <a:ext cx="4783015" cy="5216140"/>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a:ea typeface="+mn-ea"/>
                <a:cs typeface="+mn-cs"/>
              </a:rPr>
              <a:t>Characteristics</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Electricity cannot be stored</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Electricity flows cannot be addressed to a particular destination/ recipient</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sng" strike="noStrike" kern="0" cap="none" spc="0" normalizeH="0" baseline="0" noProof="0" dirty="0" smtClean="0">
                <a:ln>
                  <a:noFill/>
                </a:ln>
                <a:solidFill>
                  <a:prstClr val="black"/>
                </a:solidFill>
                <a:effectLst/>
                <a:uLnTx/>
                <a:uFillTx/>
                <a:latin typeface="Calibri"/>
                <a:ea typeface="+mn-ea"/>
                <a:cs typeface="+mn-cs"/>
              </a:rPr>
              <a:t>But</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 there is a capacity problem</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No military</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Little </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unions</a:t>
            </a:r>
            <a:endParaRPr kumimoji="0" lang="hu-HU" sz="28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defTabSz="914400" eaLnBrk="1" fontAlgn="base" latinLnBrk="0" hangingPunct="1">
              <a:lnSpc>
                <a:spcPct val="100000"/>
              </a:lnSpc>
              <a:spcBef>
                <a:spcPct val="0"/>
              </a:spcBef>
              <a:spcAft>
                <a:spcPct val="0"/>
              </a:spcAft>
              <a:buClrTx/>
              <a:buSzTx/>
              <a:buFontTx/>
              <a:buChar char="-"/>
              <a:tabLst/>
              <a:defRPr/>
            </a:pPr>
            <a:r>
              <a:rPr lang="hu-HU" sz="2800" kern="0" dirty="0" smtClean="0">
                <a:solidFill>
                  <a:prstClr val="black"/>
                </a:solidFill>
                <a:latin typeface="Calibri"/>
              </a:rPr>
              <a:t>No Chicago </a:t>
            </a:r>
            <a:r>
              <a:rPr lang="hu-HU" sz="2800" kern="0" dirty="0" err="1" smtClean="0">
                <a:solidFill>
                  <a:prstClr val="black"/>
                </a:solidFill>
                <a:latin typeface="Calibri"/>
              </a:rPr>
              <a:t>Convention</a:t>
            </a:r>
            <a:endParaRPr kumimoji="0" lang="en-US" sz="2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5" name="Rectangle: Rounded Corners 31">
            <a:extLst>
              <a:ext uri="{FF2B5EF4-FFF2-40B4-BE49-F238E27FC236}">
                <a16:creationId xmlns:a16="http://schemas.microsoft.com/office/drawing/2014/main" id="{010D3D59-4CFE-4522-B4B2-A970CA6416CB}"/>
              </a:ext>
            </a:extLst>
          </p:cNvPr>
          <p:cNvSpPr/>
          <p:nvPr/>
        </p:nvSpPr>
        <p:spPr>
          <a:xfrm>
            <a:off x="5799621" y="183354"/>
            <a:ext cx="5900011" cy="5299267"/>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a:ea typeface="+mn-ea"/>
                <a:cs typeface="+mn-cs"/>
              </a:rPr>
              <a:t>Aim</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Seamless European infrastructure (“copper plate Europe”) for the free flow of electricity (internal market)</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prstClr val="black"/>
                </a:solidFill>
                <a:effectLst/>
                <a:uLnTx/>
                <a:uFillTx/>
                <a:latin typeface="Calibri"/>
                <a:ea typeface="+mn-ea"/>
                <a:cs typeface="+mn-cs"/>
              </a:rPr>
              <a:t>Impediments:</a:t>
            </a:r>
          </a:p>
          <a:p>
            <a:pPr marL="342900" marR="0" lvl="0" indent="-342900" defTabSz="914400" eaLnBrk="1" fontAlgn="base" latinLnBrk="0" hangingPunct="1">
              <a:lnSpc>
                <a:spcPct val="100000"/>
              </a:lnSpc>
              <a:spcBef>
                <a:spcPct val="0"/>
              </a:spcBef>
              <a:spcAft>
                <a:spcPct val="0"/>
              </a:spcAft>
              <a:buClrTx/>
              <a:buSzTx/>
              <a:buFontTx/>
              <a:buChar char="-"/>
              <a:tabLst/>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national TSOs, national grid standards, national investments, national regulations</a:t>
            </a:r>
          </a:p>
          <a:p>
            <a:pPr marL="342900" indent="-342900" fontAlgn="base">
              <a:spcBef>
                <a:spcPct val="0"/>
              </a:spcBef>
              <a:spcAft>
                <a:spcPct val="0"/>
              </a:spcAft>
              <a:buFontTx/>
              <a:buChar char="-"/>
              <a:defRPr/>
            </a:pPr>
            <a:r>
              <a:rPr kumimoji="0" lang="en-US" sz="2800" b="0" i="0" u="none" strike="noStrike" kern="0" cap="none" spc="0" normalizeH="0" baseline="0" noProof="0" dirty="0" smtClean="0">
                <a:ln>
                  <a:noFill/>
                </a:ln>
                <a:solidFill>
                  <a:prstClr val="black"/>
                </a:solidFill>
                <a:effectLst/>
                <a:uLnTx/>
                <a:uFillTx/>
                <a:latin typeface="Calibri"/>
                <a:ea typeface="+mn-ea"/>
                <a:cs typeface="+mn-cs"/>
              </a:rPr>
              <a:t>limited capacity, nationally </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defined</a:t>
            </a:r>
            <a:r>
              <a:rPr kumimoji="0" lang="hu-HU" sz="2800" b="0" i="0" u="none" strike="noStrike" kern="0" cap="none" spc="0" normalizeH="0" baseline="0" noProof="0" dirty="0" smtClean="0">
                <a:ln>
                  <a:noFill/>
                </a:ln>
                <a:solidFill>
                  <a:prstClr val="black"/>
                </a:solidFill>
                <a:effectLst/>
                <a:uLnTx/>
                <a:uFillTx/>
                <a:latin typeface="Calibri"/>
                <a:ea typeface="+mn-ea"/>
                <a:cs typeface="+mn-cs"/>
              </a:rPr>
              <a:t> </a:t>
            </a:r>
            <a:r>
              <a:rPr lang="hu-HU" sz="2800" kern="0" dirty="0" err="1" smtClean="0">
                <a:solidFill>
                  <a:prstClr val="black"/>
                </a:solidFill>
              </a:rPr>
              <a:t>limitations</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(NTC</a:t>
            </a:r>
            <a:r>
              <a:rPr kumimoji="0" lang="en-US" sz="2800" b="0" i="0" u="none" strike="noStrike" kern="0" cap="none" spc="0" normalizeH="0" baseline="0" noProof="0" dirty="0" smtClean="0">
                <a:ln>
                  <a:noFill/>
                </a:ln>
                <a:solidFill>
                  <a:prstClr val="black"/>
                </a:solidFill>
                <a:effectLst/>
                <a:uLnTx/>
                <a:uFillTx/>
                <a:latin typeface="Calibri"/>
                <a:ea typeface="+mn-ea"/>
                <a:cs typeface="+mn-cs"/>
              </a:rPr>
              <a:t>)</a:t>
            </a:r>
            <a:endParaRPr kumimoji="0" lang="en-US" sz="2800" b="0" i="0" u="none" strike="noStrike" kern="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353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8" name="Kép 7"/>
          <p:cNvPicPr>
            <a:picLocks noChangeAspect="1"/>
          </p:cNvPicPr>
          <p:nvPr/>
        </p:nvPicPr>
        <p:blipFill>
          <a:blip r:embed="rId2"/>
          <a:stretch>
            <a:fillRect/>
          </a:stretch>
        </p:blipFill>
        <p:spPr>
          <a:xfrm>
            <a:off x="3078498" y="438359"/>
            <a:ext cx="7765347" cy="5320169"/>
          </a:xfrm>
          <a:prstGeom prst="rect">
            <a:avLst/>
          </a:prstGeom>
        </p:spPr>
      </p:pic>
      <p:sp>
        <p:nvSpPr>
          <p:cNvPr id="2" name="Cím 1"/>
          <p:cNvSpPr>
            <a:spLocks noGrp="1"/>
          </p:cNvSpPr>
          <p:nvPr>
            <p:ph type="title"/>
          </p:nvPr>
        </p:nvSpPr>
        <p:spPr>
          <a:xfrm>
            <a:off x="241195" y="5524185"/>
            <a:ext cx="11804702" cy="1123911"/>
          </a:xfrm>
        </p:spPr>
        <p:txBody>
          <a:bodyPr/>
          <a:lstStyle/>
          <a:p>
            <a:r>
              <a:rPr lang="hu-HU" dirty="0" err="1" smtClean="0">
                <a:solidFill>
                  <a:srgbClr val="FFC000"/>
                </a:solidFill>
              </a:rPr>
              <a:t>What</a:t>
            </a:r>
            <a:r>
              <a:rPr lang="hu-HU" dirty="0" smtClean="0">
                <a:solidFill>
                  <a:srgbClr val="FFC000"/>
                </a:solidFill>
              </a:rPr>
              <a:t> is </a:t>
            </a:r>
            <a:r>
              <a:rPr lang="hu-HU" dirty="0" err="1" smtClean="0">
                <a:solidFill>
                  <a:srgbClr val="FFC000"/>
                </a:solidFill>
              </a:rPr>
              <a:t>the</a:t>
            </a:r>
            <a:r>
              <a:rPr lang="hu-HU" dirty="0" smtClean="0">
                <a:solidFill>
                  <a:srgbClr val="FFC000"/>
                </a:solidFill>
              </a:rPr>
              <a:t> </a:t>
            </a:r>
            <a:r>
              <a:rPr lang="hu-HU" dirty="0" err="1" smtClean="0">
                <a:solidFill>
                  <a:srgbClr val="FFC000"/>
                </a:solidFill>
              </a:rPr>
              <a:t>problem</a:t>
            </a:r>
            <a:r>
              <a:rPr lang="hu-HU" dirty="0" smtClean="0">
                <a:solidFill>
                  <a:srgbClr val="FFC000"/>
                </a:solidFill>
              </a:rPr>
              <a:t>?</a:t>
            </a:r>
            <a:endParaRPr lang="hu-HU" dirty="0">
              <a:solidFill>
                <a:srgbClr val="FFC000"/>
              </a:solidFill>
            </a:endParaRPr>
          </a:p>
        </p:txBody>
      </p:sp>
      <p:pic>
        <p:nvPicPr>
          <p:cNvPr id="7" name="Kép 6"/>
          <p:cNvPicPr>
            <a:picLocks noChangeAspect="1"/>
          </p:cNvPicPr>
          <p:nvPr/>
        </p:nvPicPr>
        <p:blipFill>
          <a:blip r:embed="rId3"/>
          <a:stretch>
            <a:fillRect/>
          </a:stretch>
        </p:blipFill>
        <p:spPr>
          <a:xfrm>
            <a:off x="3875939" y="2051538"/>
            <a:ext cx="7701035" cy="3777284"/>
          </a:xfrm>
          <a:prstGeom prst="rect">
            <a:avLst/>
          </a:prstGeom>
        </p:spPr>
      </p:pic>
      <p:pic>
        <p:nvPicPr>
          <p:cNvPr id="6" name="Tartalom helye 5"/>
          <p:cNvPicPr>
            <a:picLocks noGrp="1" noChangeAspect="1"/>
          </p:cNvPicPr>
          <p:nvPr>
            <p:ph idx="1"/>
          </p:nvPr>
        </p:nvPicPr>
        <p:blipFill>
          <a:blip r:embed="rId4"/>
          <a:stretch>
            <a:fillRect/>
          </a:stretch>
        </p:blipFill>
        <p:spPr>
          <a:xfrm>
            <a:off x="910000" y="166426"/>
            <a:ext cx="5931877" cy="5592102"/>
          </a:xfrm>
          <a:prstGeom prst="rect">
            <a:avLst/>
          </a:prstGeom>
        </p:spPr>
      </p:pic>
    </p:spTree>
    <p:extLst>
      <p:ext uri="{BB962C8B-B14F-4D97-AF65-F5344CB8AC3E}">
        <p14:creationId xmlns:p14="http://schemas.microsoft.com/office/powerpoint/2010/main" val="36736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smtClean="0">
                <a:solidFill>
                  <a:srgbClr val="FFC000"/>
                </a:solidFill>
              </a:rPr>
              <a:t>The </a:t>
            </a:r>
            <a:r>
              <a:rPr lang="hu-HU" dirty="0" err="1" smtClean="0">
                <a:solidFill>
                  <a:srgbClr val="FFC000"/>
                </a:solidFill>
              </a:rPr>
              <a:t>conceptual</a:t>
            </a:r>
            <a:r>
              <a:rPr lang="hu-HU" dirty="0" smtClean="0">
                <a:solidFill>
                  <a:srgbClr val="FFC000"/>
                </a:solidFill>
              </a:rPr>
              <a:t> </a:t>
            </a:r>
            <a:r>
              <a:rPr lang="hu-HU" dirty="0" err="1" smtClean="0">
                <a:solidFill>
                  <a:srgbClr val="FFC000"/>
                </a:solidFill>
              </a:rPr>
              <a:t>framework</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numCol="1">
            <a:normAutofit/>
          </a:bodyPr>
          <a:lstStyle/>
          <a:p>
            <a:pPr marL="0" indent="0">
              <a:buNone/>
            </a:pPr>
            <a:endParaRPr lang="hu-HU" dirty="0">
              <a:solidFill>
                <a:schemeClr val="bg1"/>
              </a:solidFill>
            </a:endParaRPr>
          </a:p>
        </p:txBody>
      </p:sp>
      <p:pic>
        <p:nvPicPr>
          <p:cNvPr id="4" name="Picture 6">
            <a:extLst>
              <a:ext uri="{FF2B5EF4-FFF2-40B4-BE49-F238E27FC236}">
                <a16:creationId xmlns:a16="http://schemas.microsoft.com/office/drawing/2014/main" id="{64F2F734-2A54-426B-8FD5-1D90718CEFE1}"/>
              </a:ext>
            </a:extLst>
          </p:cNvPr>
          <p:cNvPicPr>
            <a:picLocks noChangeAspect="1"/>
          </p:cNvPicPr>
          <p:nvPr/>
        </p:nvPicPr>
        <p:blipFill rotWithShape="1">
          <a:blip r:embed="rId2"/>
          <a:srcRect l="12692" t="30769" r="27692" b="14308"/>
          <a:stretch/>
        </p:blipFill>
        <p:spPr>
          <a:xfrm>
            <a:off x="1828800" y="223976"/>
            <a:ext cx="8920864" cy="5136690"/>
          </a:xfrm>
          <a:prstGeom prst="rect">
            <a:avLst/>
          </a:prstGeom>
        </p:spPr>
      </p:pic>
      <p:sp>
        <p:nvSpPr>
          <p:cNvPr id="5" name="Rectangle: Rounded Corners 8">
            <a:extLst>
              <a:ext uri="{FF2B5EF4-FFF2-40B4-BE49-F238E27FC236}">
                <a16:creationId xmlns:a16="http://schemas.microsoft.com/office/drawing/2014/main" id="{E3228E47-2988-48C1-9C40-6010D5E51B4B}"/>
              </a:ext>
            </a:extLst>
          </p:cNvPr>
          <p:cNvSpPr/>
          <p:nvPr/>
        </p:nvSpPr>
        <p:spPr>
          <a:xfrm rot="5400000">
            <a:off x="8026831" y="2143882"/>
            <a:ext cx="2736304" cy="504056"/>
          </a:xfrm>
          <a:prstGeom prst="roundRect">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EU internal market</a:t>
            </a:r>
          </a:p>
        </p:txBody>
      </p:sp>
      <p:sp>
        <p:nvSpPr>
          <p:cNvPr id="6" name="Rectangle: Rounded Corners 9">
            <a:extLst>
              <a:ext uri="{FF2B5EF4-FFF2-40B4-BE49-F238E27FC236}">
                <a16:creationId xmlns:a16="http://schemas.microsoft.com/office/drawing/2014/main" id="{514338B7-0E96-420F-BEA8-FE05F4B1830F}"/>
              </a:ext>
            </a:extLst>
          </p:cNvPr>
          <p:cNvSpPr/>
          <p:nvPr/>
        </p:nvSpPr>
        <p:spPr>
          <a:xfrm rot="20390236">
            <a:off x="3223825" y="1173879"/>
            <a:ext cx="4087751" cy="504056"/>
          </a:xfrm>
          <a:prstGeom prst="roundRect">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Fragmentation</a:t>
            </a:r>
          </a:p>
        </p:txBody>
      </p:sp>
      <p:sp>
        <p:nvSpPr>
          <p:cNvPr id="7" name="Rectangle: Rounded Corners 10">
            <a:extLst>
              <a:ext uri="{FF2B5EF4-FFF2-40B4-BE49-F238E27FC236}">
                <a16:creationId xmlns:a16="http://schemas.microsoft.com/office/drawing/2014/main" id="{6B5B66AF-D28A-4D59-82F0-E6AFFEDCED2A}"/>
              </a:ext>
            </a:extLst>
          </p:cNvPr>
          <p:cNvSpPr/>
          <p:nvPr/>
        </p:nvSpPr>
        <p:spPr>
          <a:xfrm>
            <a:off x="4536889" y="3918393"/>
            <a:ext cx="2736304" cy="504056"/>
          </a:xfrm>
          <a:prstGeom prst="roundRect">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De-fragmentation</a:t>
            </a:r>
          </a:p>
        </p:txBody>
      </p:sp>
      <p:sp>
        <p:nvSpPr>
          <p:cNvPr id="8" name="Arrow: Down 11">
            <a:extLst>
              <a:ext uri="{FF2B5EF4-FFF2-40B4-BE49-F238E27FC236}">
                <a16:creationId xmlns:a16="http://schemas.microsoft.com/office/drawing/2014/main" id="{8F88365B-AA32-4713-AEE1-B950C043715D}"/>
              </a:ext>
            </a:extLst>
          </p:cNvPr>
          <p:cNvSpPr/>
          <p:nvPr/>
        </p:nvSpPr>
        <p:spPr>
          <a:xfrm>
            <a:off x="6841145" y="3069937"/>
            <a:ext cx="432048" cy="720080"/>
          </a:xfrm>
          <a:prstGeom prst="downArrow">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Arrow: Down 12">
            <a:extLst>
              <a:ext uri="{FF2B5EF4-FFF2-40B4-BE49-F238E27FC236}">
                <a16:creationId xmlns:a16="http://schemas.microsoft.com/office/drawing/2014/main" id="{1BDDFA3A-6450-404E-AB10-FCC3776CD4D4}"/>
              </a:ext>
            </a:extLst>
          </p:cNvPr>
          <p:cNvSpPr/>
          <p:nvPr/>
        </p:nvSpPr>
        <p:spPr>
          <a:xfrm rot="10800000">
            <a:off x="6817046" y="1315580"/>
            <a:ext cx="432048" cy="743143"/>
          </a:xfrm>
          <a:prstGeom prst="downArrow">
            <a:avLst/>
          </a:prstGeom>
          <a:solidFill>
            <a:srgbClr val="FF00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2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err="1" smtClean="0">
                <a:solidFill>
                  <a:srgbClr val="FFC000"/>
                </a:solidFill>
              </a:rPr>
              <a:t>Handling</a:t>
            </a:r>
            <a:r>
              <a:rPr lang="hu-HU" dirty="0" smtClean="0">
                <a:solidFill>
                  <a:srgbClr val="FFC000"/>
                </a:solidFill>
              </a:rPr>
              <a:t> </a:t>
            </a:r>
            <a:r>
              <a:rPr lang="hu-HU" dirty="0" err="1" smtClean="0">
                <a:solidFill>
                  <a:srgbClr val="FFC000"/>
                </a:solidFill>
              </a:rPr>
              <a:t>fragmentation</a:t>
            </a:r>
            <a:r>
              <a:rPr lang="hu-HU" dirty="0" smtClean="0">
                <a:solidFill>
                  <a:srgbClr val="FFC000"/>
                </a:solidFill>
              </a:rPr>
              <a:t> in </a:t>
            </a:r>
            <a:r>
              <a:rPr lang="hu-HU" dirty="0" err="1" smtClean="0">
                <a:solidFill>
                  <a:srgbClr val="FFC000"/>
                </a:solidFill>
              </a:rPr>
              <a:t>electricity</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numCol="1">
            <a:normAutofit/>
          </a:bodyPr>
          <a:lstStyle/>
          <a:p>
            <a:pPr marL="0" indent="0">
              <a:buNone/>
            </a:pPr>
            <a:endParaRPr lang="hu-HU" dirty="0">
              <a:solidFill>
                <a:schemeClr val="bg1"/>
              </a:solidFill>
            </a:endParaRPr>
          </a:p>
        </p:txBody>
      </p:sp>
      <p:pic>
        <p:nvPicPr>
          <p:cNvPr id="4" name="Content Placeholder 5">
            <a:extLst>
              <a:ext uri="{FF2B5EF4-FFF2-40B4-BE49-F238E27FC236}">
                <a16:creationId xmlns:a16="http://schemas.microsoft.com/office/drawing/2014/main" id="{6CE6FD60-11E3-40FF-990D-53F729AAE6F9}"/>
              </a:ext>
            </a:extLst>
          </p:cNvPr>
          <p:cNvPicPr>
            <a:picLocks noChangeAspect="1"/>
          </p:cNvPicPr>
          <p:nvPr/>
        </p:nvPicPr>
        <p:blipFill>
          <a:blip r:embed="rId2"/>
          <a:stretch>
            <a:fillRect/>
          </a:stretch>
        </p:blipFill>
        <p:spPr>
          <a:xfrm>
            <a:off x="1465116" y="143584"/>
            <a:ext cx="9356857" cy="5430299"/>
          </a:xfrm>
          <a:prstGeom prst="rect">
            <a:avLst/>
          </a:prstGeom>
        </p:spPr>
      </p:pic>
      <p:sp>
        <p:nvSpPr>
          <p:cNvPr id="5" name="Rectangle: Rounded Corners 9">
            <a:extLst>
              <a:ext uri="{FF2B5EF4-FFF2-40B4-BE49-F238E27FC236}">
                <a16:creationId xmlns:a16="http://schemas.microsoft.com/office/drawing/2014/main" id="{E89D97A6-1C7D-4D24-ABB9-DAD30F381338}"/>
              </a:ext>
            </a:extLst>
          </p:cNvPr>
          <p:cNvSpPr/>
          <p:nvPr/>
        </p:nvSpPr>
        <p:spPr>
          <a:xfrm>
            <a:off x="2053499" y="487878"/>
            <a:ext cx="2880320" cy="720080"/>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Interconnection</a:t>
            </a:r>
          </a:p>
        </p:txBody>
      </p:sp>
      <p:sp>
        <p:nvSpPr>
          <p:cNvPr id="6" name="Rectangle: Rounded Corners 10">
            <a:extLst>
              <a:ext uri="{FF2B5EF4-FFF2-40B4-BE49-F238E27FC236}">
                <a16:creationId xmlns:a16="http://schemas.microsoft.com/office/drawing/2014/main" id="{DC44374D-1AA6-4004-A4CA-BE655F63B5BD}"/>
              </a:ext>
            </a:extLst>
          </p:cNvPr>
          <p:cNvSpPr/>
          <p:nvPr/>
        </p:nvSpPr>
        <p:spPr>
          <a:xfrm>
            <a:off x="2053499" y="1423982"/>
            <a:ext cx="2880320" cy="720080"/>
          </a:xfrm>
          <a:prstGeom prst="roundRect">
            <a:avLst/>
          </a:prstGeom>
          <a:solidFill>
            <a:sysClr val="window" lastClr="FFFFFF">
              <a:lumMod val="95000"/>
            </a:sysClr>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Interoperability</a:t>
            </a:r>
          </a:p>
        </p:txBody>
      </p:sp>
      <p:sp>
        <p:nvSpPr>
          <p:cNvPr id="7" name="Rectangle: Rounded Corners 11">
            <a:extLst>
              <a:ext uri="{FF2B5EF4-FFF2-40B4-BE49-F238E27FC236}">
                <a16:creationId xmlns:a16="http://schemas.microsoft.com/office/drawing/2014/main" id="{A5AE43BB-52A0-4AC2-BB1B-D3B89BF14296}"/>
              </a:ext>
            </a:extLst>
          </p:cNvPr>
          <p:cNvSpPr/>
          <p:nvPr/>
        </p:nvSpPr>
        <p:spPr>
          <a:xfrm>
            <a:off x="2053499" y="2360086"/>
            <a:ext cx="2880320" cy="720080"/>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Congestion </a:t>
            </a:r>
            <a:r>
              <a:rPr kumimoji="0" lang="en-US" sz="2400" b="0" i="0" u="none" strike="noStrike" kern="0" cap="none" spc="0" normalizeH="0" baseline="0" noProof="0" dirty="0" err="1" smtClean="0">
                <a:ln>
                  <a:noFill/>
                </a:ln>
                <a:solidFill>
                  <a:prstClr val="black"/>
                </a:solidFill>
                <a:effectLst/>
                <a:uLnTx/>
                <a:uFillTx/>
                <a:latin typeface="Calibri"/>
                <a:ea typeface="+mn-ea"/>
                <a:cs typeface="+mn-cs"/>
              </a:rPr>
              <a:t>mgmt</a:t>
            </a:r>
            <a:endParaRPr kumimoji="0" lang="en-US" sz="2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8" name="Rectangle: Rounded Corners 12">
            <a:extLst>
              <a:ext uri="{FF2B5EF4-FFF2-40B4-BE49-F238E27FC236}">
                <a16:creationId xmlns:a16="http://schemas.microsoft.com/office/drawing/2014/main" id="{6F4F02ED-04C8-406B-A75E-CBCC9F6A15A1}"/>
              </a:ext>
            </a:extLst>
          </p:cNvPr>
          <p:cNvSpPr/>
          <p:nvPr/>
        </p:nvSpPr>
        <p:spPr>
          <a:xfrm>
            <a:off x="2053499" y="3296190"/>
            <a:ext cx="2880320" cy="720080"/>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System </a:t>
            </a:r>
            <a:r>
              <a:rPr kumimoji="0" lang="en-US" sz="2400" b="0" i="0" u="none" strike="noStrike" kern="0" cap="none" spc="0" normalizeH="0" baseline="0" noProof="0" dirty="0" err="1" smtClean="0">
                <a:ln>
                  <a:noFill/>
                </a:ln>
                <a:solidFill>
                  <a:prstClr val="black"/>
                </a:solidFill>
                <a:effectLst/>
                <a:uLnTx/>
                <a:uFillTx/>
                <a:latin typeface="Calibri"/>
                <a:ea typeface="+mn-ea"/>
                <a:cs typeface="+mn-cs"/>
              </a:rPr>
              <a:t>mgmt</a:t>
            </a:r>
            <a:endParaRPr kumimoji="0" lang="en-US" sz="24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9" name="Rectangle: Rounded Corners 13">
            <a:extLst>
              <a:ext uri="{FF2B5EF4-FFF2-40B4-BE49-F238E27FC236}">
                <a16:creationId xmlns:a16="http://schemas.microsoft.com/office/drawing/2014/main" id="{677A004A-EE7E-49A1-BD87-478F016639B0}"/>
              </a:ext>
            </a:extLst>
          </p:cNvPr>
          <p:cNvSpPr/>
          <p:nvPr/>
        </p:nvSpPr>
        <p:spPr>
          <a:xfrm>
            <a:off x="2053499" y="4232294"/>
            <a:ext cx="2880320" cy="720080"/>
          </a:xfrm>
          <a:prstGeom prst="roundRect">
            <a:avLst/>
          </a:prstGeom>
          <a:solidFill>
            <a:sysClr val="window" lastClr="FFFFFF">
              <a:lumMod val="95000"/>
            </a:sys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Pricing</a:t>
            </a:r>
          </a:p>
        </p:txBody>
      </p:sp>
      <p:sp>
        <p:nvSpPr>
          <p:cNvPr id="10" name="Rectangle: Rounded Corners 15">
            <a:extLst>
              <a:ext uri="{FF2B5EF4-FFF2-40B4-BE49-F238E27FC236}">
                <a16:creationId xmlns:a16="http://schemas.microsoft.com/office/drawing/2014/main" id="{268DE661-2350-4479-82DC-B95BB547CC26}"/>
              </a:ext>
            </a:extLst>
          </p:cNvPr>
          <p:cNvSpPr/>
          <p:nvPr/>
        </p:nvSpPr>
        <p:spPr>
          <a:xfrm>
            <a:off x="5216099" y="487878"/>
            <a:ext cx="5184576"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Coordination among TSOs; EU network development plans</a:t>
            </a:r>
          </a:p>
        </p:txBody>
      </p:sp>
      <p:sp>
        <p:nvSpPr>
          <p:cNvPr id="11" name="Rectangle: Rounded Corners 16">
            <a:extLst>
              <a:ext uri="{FF2B5EF4-FFF2-40B4-BE49-F238E27FC236}">
                <a16:creationId xmlns:a16="http://schemas.microsoft.com/office/drawing/2014/main" id="{D4305A01-CF06-4DB3-B370-7FA7616248A6}"/>
              </a:ext>
            </a:extLst>
          </p:cNvPr>
          <p:cNvSpPr/>
          <p:nvPr/>
        </p:nvSpPr>
        <p:spPr>
          <a:xfrm>
            <a:off x="5221851" y="1423982"/>
            <a:ext cx="5184576"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EU technical harmonization through rules: network codes</a:t>
            </a:r>
          </a:p>
        </p:txBody>
      </p:sp>
      <p:sp>
        <p:nvSpPr>
          <p:cNvPr id="12" name="Rectangle: Rounded Corners 17">
            <a:extLst>
              <a:ext uri="{FF2B5EF4-FFF2-40B4-BE49-F238E27FC236}">
                <a16:creationId xmlns:a16="http://schemas.microsoft.com/office/drawing/2014/main" id="{A532CC0A-B09A-4CFE-84E5-BC624F08D688}"/>
              </a:ext>
            </a:extLst>
          </p:cNvPr>
          <p:cNvSpPr/>
          <p:nvPr/>
        </p:nvSpPr>
        <p:spPr>
          <a:xfrm>
            <a:off x="5221851" y="2360086"/>
            <a:ext cx="5184576"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Capacity auctions (explicit </a:t>
            </a: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implicit)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nodal (congestion) pricing</a:t>
            </a:r>
            <a:endParaRPr kumimoji="0" lang="en-US" sz="2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3" name="Rectangle: Rounded Corners 18">
            <a:extLst>
              <a:ext uri="{FF2B5EF4-FFF2-40B4-BE49-F238E27FC236}">
                <a16:creationId xmlns:a16="http://schemas.microsoft.com/office/drawing/2014/main" id="{5B0C42E7-663F-43FF-8E79-CCA26E545A36}"/>
              </a:ext>
            </a:extLst>
          </p:cNvPr>
          <p:cNvSpPr/>
          <p:nvPr/>
        </p:nvSpPr>
        <p:spPr>
          <a:xfrm>
            <a:off x="5216099" y="3296190"/>
            <a:ext cx="5190328"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Planning: timetables (coordination)</a:t>
            </a:r>
            <a:br>
              <a:rPr kumimoji="0" lang="en-US" sz="2400" b="0" i="0" u="none" strike="noStrike" kern="0" cap="none" spc="0" normalizeH="0" baseline="0" noProof="0" dirty="0" smtClean="0">
                <a:ln>
                  <a:noFill/>
                </a:ln>
                <a:solidFill>
                  <a:prstClr val="white"/>
                </a:solidFill>
                <a:effectLst/>
                <a:uLnTx/>
                <a:uFillTx/>
                <a:latin typeface="Calibri"/>
                <a:ea typeface="+mn-ea"/>
                <a:cs typeface="+mn-cs"/>
              </a:rPr>
            </a:br>
            <a:r>
              <a:rPr kumimoji="0" lang="en-US" sz="2400" b="0" i="0" u="none" strike="noStrike" kern="0" cap="none" spc="0" normalizeH="0" baseline="0" noProof="0" dirty="0" smtClean="0">
                <a:ln>
                  <a:noFill/>
                </a:ln>
                <a:solidFill>
                  <a:prstClr val="white"/>
                </a:solidFill>
                <a:effectLst/>
                <a:uLnTx/>
                <a:uFillTx/>
                <a:latin typeface="Calibri"/>
                <a:ea typeface="+mn-ea"/>
                <a:cs typeface="+mn-cs"/>
              </a:rPr>
              <a:t>Execution: rules 4 balancing, redispatch</a:t>
            </a:r>
          </a:p>
        </p:txBody>
      </p:sp>
      <p:sp>
        <p:nvSpPr>
          <p:cNvPr id="14" name="Rectangle: Rounded Corners 21">
            <a:extLst>
              <a:ext uri="{FF2B5EF4-FFF2-40B4-BE49-F238E27FC236}">
                <a16:creationId xmlns:a16="http://schemas.microsoft.com/office/drawing/2014/main" id="{EB7CB417-B2A0-4297-98C3-33C06BA541E9}"/>
              </a:ext>
            </a:extLst>
          </p:cNvPr>
          <p:cNvSpPr/>
          <p:nvPr/>
        </p:nvSpPr>
        <p:spPr>
          <a:xfrm>
            <a:off x="5219480" y="4232294"/>
            <a:ext cx="5181195"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Cost+ (</a:t>
            </a: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benchmark regulation)</a:t>
            </a:r>
            <a:r>
              <a:rPr kumimoji="0" lang="en-US" sz="24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15" name="Rectangle: Rounded Corners 22">
            <a:extLst>
              <a:ext uri="{FF2B5EF4-FFF2-40B4-BE49-F238E27FC236}">
                <a16:creationId xmlns:a16="http://schemas.microsoft.com/office/drawing/2014/main" id="{845C55D4-326B-47DC-8964-35CC451D7467}"/>
              </a:ext>
            </a:extLst>
          </p:cNvPr>
          <p:cNvSpPr/>
          <p:nvPr/>
        </p:nvSpPr>
        <p:spPr>
          <a:xfrm rot="16200000">
            <a:off x="3307887" y="2828138"/>
            <a:ext cx="3528392" cy="720080"/>
          </a:xfrm>
          <a:prstGeom prst="roundRect">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EU regulator: ACER</a:t>
            </a:r>
          </a:p>
        </p:txBody>
      </p:sp>
      <p:sp>
        <p:nvSpPr>
          <p:cNvPr id="16" name="Rectangle: Rounded Corners 23">
            <a:extLst>
              <a:ext uri="{FF2B5EF4-FFF2-40B4-BE49-F238E27FC236}">
                <a16:creationId xmlns:a16="http://schemas.microsoft.com/office/drawing/2014/main" id="{F67D8E2D-C157-4FCE-8295-3147CD11A3C3}"/>
              </a:ext>
            </a:extLst>
          </p:cNvPr>
          <p:cNvSpPr/>
          <p:nvPr/>
        </p:nvSpPr>
        <p:spPr>
          <a:xfrm>
            <a:off x="4148357" y="486717"/>
            <a:ext cx="1570924" cy="739244"/>
          </a:xfrm>
          <a:prstGeom prst="roundRect">
            <a:avLst/>
          </a:prstGeom>
          <a:solidFill>
            <a:srgbClr val="FFFF00"/>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ENTSO-E</a:t>
            </a:r>
          </a:p>
        </p:txBody>
      </p:sp>
    </p:spTree>
    <p:extLst>
      <p:ext uri="{BB962C8B-B14F-4D97-AF65-F5344CB8AC3E}">
        <p14:creationId xmlns:p14="http://schemas.microsoft.com/office/powerpoint/2010/main" val="11706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err="1" smtClean="0">
                <a:solidFill>
                  <a:srgbClr val="FFC000"/>
                </a:solidFill>
              </a:rPr>
              <a:t>Lessons</a:t>
            </a:r>
            <a:r>
              <a:rPr lang="hu-HU" dirty="0" smtClean="0">
                <a:solidFill>
                  <a:srgbClr val="FFC000"/>
                </a:solidFill>
              </a:rPr>
              <a:t> </a:t>
            </a:r>
            <a:r>
              <a:rPr lang="hu-HU" dirty="0" err="1" smtClean="0">
                <a:solidFill>
                  <a:srgbClr val="FFC000"/>
                </a:solidFill>
              </a:rPr>
              <a:t>learnt</a:t>
            </a:r>
            <a:r>
              <a:rPr lang="hu-HU" dirty="0" smtClean="0">
                <a:solidFill>
                  <a:srgbClr val="FFC000"/>
                </a:solidFill>
              </a:rPr>
              <a:t> </a:t>
            </a:r>
            <a:r>
              <a:rPr lang="hu-HU" dirty="0" err="1" smtClean="0">
                <a:solidFill>
                  <a:srgbClr val="FFC000"/>
                </a:solidFill>
              </a:rPr>
              <a:t>for</a:t>
            </a:r>
            <a:r>
              <a:rPr lang="hu-HU" dirty="0" smtClean="0">
                <a:solidFill>
                  <a:srgbClr val="FFC000"/>
                </a:solidFill>
              </a:rPr>
              <a:t> ATM</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numCol="1">
            <a:normAutofit/>
          </a:bodyPr>
          <a:lstStyle/>
          <a:p>
            <a:pPr marL="0" indent="0">
              <a:buNone/>
            </a:pPr>
            <a:endParaRPr lang="hu-HU" dirty="0">
              <a:solidFill>
                <a:schemeClr val="bg1"/>
              </a:solidFill>
            </a:endParaRPr>
          </a:p>
        </p:txBody>
      </p:sp>
      <p:pic>
        <p:nvPicPr>
          <p:cNvPr id="4" name="Content Placeholder 5">
            <a:extLst>
              <a:ext uri="{FF2B5EF4-FFF2-40B4-BE49-F238E27FC236}">
                <a16:creationId xmlns:a16="http://schemas.microsoft.com/office/drawing/2014/main" id="{6CE6FD60-11E3-40FF-990D-53F729AAE6F9}"/>
              </a:ext>
            </a:extLst>
          </p:cNvPr>
          <p:cNvPicPr>
            <a:picLocks noChangeAspect="1"/>
          </p:cNvPicPr>
          <p:nvPr/>
        </p:nvPicPr>
        <p:blipFill>
          <a:blip r:embed="rId2"/>
          <a:stretch>
            <a:fillRect/>
          </a:stretch>
        </p:blipFill>
        <p:spPr>
          <a:xfrm>
            <a:off x="1465116" y="143584"/>
            <a:ext cx="9356857" cy="5430299"/>
          </a:xfrm>
          <a:prstGeom prst="rect">
            <a:avLst/>
          </a:prstGeom>
        </p:spPr>
      </p:pic>
      <p:sp>
        <p:nvSpPr>
          <p:cNvPr id="5" name="Rectangle: Rounded Corners 15">
            <a:extLst>
              <a:ext uri="{FF2B5EF4-FFF2-40B4-BE49-F238E27FC236}">
                <a16:creationId xmlns:a16="http://schemas.microsoft.com/office/drawing/2014/main" id="{268DE661-2350-4479-82DC-B95BB547CC26}"/>
              </a:ext>
            </a:extLst>
          </p:cNvPr>
          <p:cNvSpPr/>
          <p:nvPr/>
        </p:nvSpPr>
        <p:spPr>
          <a:xfrm>
            <a:off x="5262990" y="432101"/>
            <a:ext cx="4974304"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Coordination among TSOs; EU network development plans</a:t>
            </a:r>
          </a:p>
        </p:txBody>
      </p:sp>
      <p:sp>
        <p:nvSpPr>
          <p:cNvPr id="6" name="Rectangle: Rounded Corners 16">
            <a:extLst>
              <a:ext uri="{FF2B5EF4-FFF2-40B4-BE49-F238E27FC236}">
                <a16:creationId xmlns:a16="http://schemas.microsoft.com/office/drawing/2014/main" id="{D4305A01-CF06-4DB3-B370-7FA7616248A6}"/>
              </a:ext>
            </a:extLst>
          </p:cNvPr>
          <p:cNvSpPr/>
          <p:nvPr/>
        </p:nvSpPr>
        <p:spPr>
          <a:xfrm>
            <a:off x="5268742" y="1368205"/>
            <a:ext cx="4974304"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EU technical harmonization through rules: network codes</a:t>
            </a:r>
          </a:p>
        </p:txBody>
      </p:sp>
      <p:sp>
        <p:nvSpPr>
          <p:cNvPr id="7" name="Rectangle: Rounded Corners 17">
            <a:extLst>
              <a:ext uri="{FF2B5EF4-FFF2-40B4-BE49-F238E27FC236}">
                <a16:creationId xmlns:a16="http://schemas.microsoft.com/office/drawing/2014/main" id="{A532CC0A-B09A-4CFE-84E5-BC624F08D688}"/>
              </a:ext>
            </a:extLst>
          </p:cNvPr>
          <p:cNvSpPr/>
          <p:nvPr/>
        </p:nvSpPr>
        <p:spPr>
          <a:xfrm>
            <a:off x="5268742" y="2304309"/>
            <a:ext cx="4974304"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Capacity auctions (explicit </a:t>
            </a: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implicit)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nodal (congestion) pricing</a:t>
            </a:r>
            <a:endParaRPr kumimoji="0" lang="en-US" sz="24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8" name="Rectangle: Rounded Corners 18">
            <a:extLst>
              <a:ext uri="{FF2B5EF4-FFF2-40B4-BE49-F238E27FC236}">
                <a16:creationId xmlns:a16="http://schemas.microsoft.com/office/drawing/2014/main" id="{5B0C42E7-663F-43FF-8E79-CCA26E545A36}"/>
              </a:ext>
            </a:extLst>
          </p:cNvPr>
          <p:cNvSpPr/>
          <p:nvPr/>
        </p:nvSpPr>
        <p:spPr>
          <a:xfrm>
            <a:off x="5262990" y="3240413"/>
            <a:ext cx="4974304"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Planning: timetables (coordination)</a:t>
            </a:r>
            <a:br>
              <a:rPr kumimoji="0" lang="en-US" sz="2400" b="0" i="0" u="none" strike="noStrike" kern="0" cap="none" spc="0" normalizeH="0" baseline="0" noProof="0" dirty="0" smtClean="0">
                <a:ln>
                  <a:noFill/>
                </a:ln>
                <a:solidFill>
                  <a:prstClr val="white"/>
                </a:solidFill>
                <a:effectLst/>
                <a:uLnTx/>
                <a:uFillTx/>
                <a:latin typeface="Calibri"/>
                <a:ea typeface="+mn-ea"/>
                <a:cs typeface="+mn-cs"/>
              </a:rPr>
            </a:br>
            <a:r>
              <a:rPr kumimoji="0" lang="en-US" sz="2400" b="0" i="0" u="none" strike="noStrike" kern="0" cap="none" spc="0" normalizeH="0" baseline="0" noProof="0" dirty="0" smtClean="0">
                <a:ln>
                  <a:noFill/>
                </a:ln>
                <a:solidFill>
                  <a:prstClr val="white"/>
                </a:solidFill>
                <a:effectLst/>
                <a:uLnTx/>
                <a:uFillTx/>
                <a:latin typeface="Calibri"/>
                <a:ea typeface="+mn-ea"/>
                <a:cs typeface="+mn-cs"/>
              </a:rPr>
              <a:t>Execution: balancing, redispatch</a:t>
            </a:r>
          </a:p>
        </p:txBody>
      </p:sp>
      <p:sp>
        <p:nvSpPr>
          <p:cNvPr id="9" name="Rectangle: Rounded Corners 21">
            <a:extLst>
              <a:ext uri="{FF2B5EF4-FFF2-40B4-BE49-F238E27FC236}">
                <a16:creationId xmlns:a16="http://schemas.microsoft.com/office/drawing/2014/main" id="{EB7CB417-B2A0-4297-98C3-33C06BA541E9}"/>
              </a:ext>
            </a:extLst>
          </p:cNvPr>
          <p:cNvSpPr/>
          <p:nvPr/>
        </p:nvSpPr>
        <p:spPr>
          <a:xfrm>
            <a:off x="5266371" y="4176517"/>
            <a:ext cx="4974304" cy="720080"/>
          </a:xfrm>
          <a:prstGeom prst="roundRect">
            <a:avLst/>
          </a:prstGeom>
          <a:solidFill>
            <a:schemeClr val="accent5">
              <a:lumMod val="75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white"/>
                </a:solidFill>
                <a:effectLst/>
                <a:uLnTx/>
                <a:uFillTx/>
                <a:latin typeface="Calibri"/>
                <a:ea typeface="+mn-ea"/>
                <a:cs typeface="+mn-cs"/>
              </a:rPr>
              <a:t>Cost+ (</a:t>
            </a:r>
            <a:r>
              <a:rPr kumimoji="0" lang="en-US" sz="2400" b="0" i="0" u="none" strike="noStrike" kern="0" cap="none" spc="0" normalizeH="0" baseline="0" noProof="0" dirty="0" smtClean="0">
                <a:ln>
                  <a:noFill/>
                </a:ln>
                <a:solidFill>
                  <a:prstClr val="white"/>
                </a:solidFill>
                <a:effectLst/>
                <a:uLnTx/>
                <a:uFillTx/>
                <a:latin typeface="Calibri"/>
                <a:ea typeface="+mn-ea"/>
                <a:cs typeface="+mn-cs"/>
                <a:sym typeface="Wingdings" panose="05000000000000000000" pitchFamily="2" charset="2"/>
              </a:rPr>
              <a:t> benchmark regulation)</a:t>
            </a:r>
            <a:r>
              <a:rPr kumimoji="0" lang="en-US" sz="24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10" name="Rectangle: Rounded Corners 20">
            <a:extLst>
              <a:ext uri="{FF2B5EF4-FFF2-40B4-BE49-F238E27FC236}">
                <a16:creationId xmlns:a16="http://schemas.microsoft.com/office/drawing/2014/main" id="{DA43B7D8-5D46-4E8A-B31E-DADAE9F4C225}"/>
              </a:ext>
            </a:extLst>
          </p:cNvPr>
          <p:cNvSpPr/>
          <p:nvPr/>
        </p:nvSpPr>
        <p:spPr>
          <a:xfrm>
            <a:off x="2100390" y="1368205"/>
            <a:ext cx="4032448"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Need for technical standardization</a:t>
            </a:r>
          </a:p>
        </p:txBody>
      </p:sp>
      <p:sp>
        <p:nvSpPr>
          <p:cNvPr id="11" name="Rectangle: Rounded Corners 23">
            <a:extLst>
              <a:ext uri="{FF2B5EF4-FFF2-40B4-BE49-F238E27FC236}">
                <a16:creationId xmlns:a16="http://schemas.microsoft.com/office/drawing/2014/main" id="{9E21365F-597D-4D52-BE8B-7D82CA4A506A}"/>
              </a:ext>
            </a:extLst>
          </p:cNvPr>
          <p:cNvSpPr/>
          <p:nvPr/>
        </p:nvSpPr>
        <p:spPr>
          <a:xfrm>
            <a:off x="2100390" y="2289096"/>
            <a:ext cx="4032448"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Need for congestion rules and pricing (mechanisms)</a:t>
            </a:r>
          </a:p>
        </p:txBody>
      </p:sp>
      <p:sp>
        <p:nvSpPr>
          <p:cNvPr id="12" name="Rectangle: Rounded Corners 24">
            <a:extLst>
              <a:ext uri="{FF2B5EF4-FFF2-40B4-BE49-F238E27FC236}">
                <a16:creationId xmlns:a16="http://schemas.microsoft.com/office/drawing/2014/main" id="{81D2C20E-EBEF-4C2C-9861-03FFAE4A71DE}"/>
              </a:ext>
            </a:extLst>
          </p:cNvPr>
          <p:cNvSpPr/>
          <p:nvPr/>
        </p:nvSpPr>
        <p:spPr>
          <a:xfrm>
            <a:off x="2113641" y="3240413"/>
            <a:ext cx="4709189"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Need for common execution rules (currently: performance rules)</a:t>
            </a:r>
          </a:p>
        </p:txBody>
      </p:sp>
      <p:sp>
        <p:nvSpPr>
          <p:cNvPr id="13" name="Rectangle: Rounded Corners 25">
            <a:extLst>
              <a:ext uri="{FF2B5EF4-FFF2-40B4-BE49-F238E27FC236}">
                <a16:creationId xmlns:a16="http://schemas.microsoft.com/office/drawing/2014/main" id="{E4EB2426-D320-46D7-9BB0-C3834D9607CD}"/>
              </a:ext>
            </a:extLst>
          </p:cNvPr>
          <p:cNvSpPr/>
          <p:nvPr/>
        </p:nvSpPr>
        <p:spPr>
          <a:xfrm>
            <a:off x="2113642" y="4191730"/>
            <a:ext cx="5553250"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Separation between </a:t>
            </a:r>
            <a:r>
              <a:rPr kumimoji="0" lang="hu-HU" sz="2400" b="0" i="0" u="none" strike="noStrike" kern="0" cap="none" spc="0" normalizeH="0" baseline="0" noProof="0" dirty="0" err="1" smtClean="0">
                <a:ln>
                  <a:noFill/>
                </a:ln>
                <a:solidFill>
                  <a:prstClr val="black"/>
                </a:solidFill>
                <a:effectLst/>
                <a:uLnTx/>
                <a:uFillTx/>
                <a:latin typeface="Calibri"/>
                <a:ea typeface="+mn-ea"/>
                <a:cs typeface="+mn-cs"/>
              </a:rPr>
              <a:t>infrastructural</a:t>
            </a:r>
            <a:r>
              <a:rPr kumimoji="0" lang="en-US" sz="2400" b="0" i="0" u="none" strike="noStrike" kern="0" cap="none" spc="0" normalizeH="0" baseline="0" noProof="0" dirty="0" smtClean="0">
                <a:ln>
                  <a:noFill/>
                </a:ln>
                <a:solidFill>
                  <a:prstClr val="black"/>
                </a:solidFill>
                <a:effectLst/>
                <a:uLnTx/>
                <a:uFillTx/>
                <a:latin typeface="Calibri"/>
                <a:ea typeface="+mn-ea"/>
                <a:cs typeface="+mn-cs"/>
              </a:rPr>
              <a:t> </a:t>
            </a:r>
            <a:r>
              <a:rPr kumimoji="0" lang="en-US" sz="2400" b="0" i="0" u="none" strike="noStrike" kern="0" cap="none" spc="0" normalizeH="0" baseline="0" noProof="0" dirty="0" smtClean="0">
                <a:ln>
                  <a:noFill/>
                </a:ln>
                <a:solidFill>
                  <a:prstClr val="black"/>
                </a:solidFill>
                <a:effectLst/>
                <a:uLnTx/>
                <a:uFillTx/>
                <a:latin typeface="Calibri"/>
                <a:ea typeface="+mn-ea"/>
                <a:cs typeface="+mn-cs"/>
              </a:rPr>
              <a:t>costs and execution costs (and their regulation)</a:t>
            </a:r>
          </a:p>
        </p:txBody>
      </p:sp>
      <p:sp>
        <p:nvSpPr>
          <p:cNvPr id="14" name="Rectangle: Rounded Corners 26">
            <a:extLst>
              <a:ext uri="{FF2B5EF4-FFF2-40B4-BE49-F238E27FC236}">
                <a16:creationId xmlns:a16="http://schemas.microsoft.com/office/drawing/2014/main" id="{D9D78A56-5CC2-474D-984C-040A64FE5F56}"/>
              </a:ext>
            </a:extLst>
          </p:cNvPr>
          <p:cNvSpPr/>
          <p:nvPr/>
        </p:nvSpPr>
        <p:spPr>
          <a:xfrm>
            <a:off x="2093020" y="422519"/>
            <a:ext cx="4039818"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Stronger coordination among ANSPs (ENTSO-E – style)</a:t>
            </a:r>
          </a:p>
        </p:txBody>
      </p:sp>
      <p:sp>
        <p:nvSpPr>
          <p:cNvPr id="15" name="Rectangle: Rounded Corners 27">
            <a:extLst>
              <a:ext uri="{FF2B5EF4-FFF2-40B4-BE49-F238E27FC236}">
                <a16:creationId xmlns:a16="http://schemas.microsoft.com/office/drawing/2014/main" id="{EF246C1A-6485-4239-AC85-0A37F9BEDAF3}"/>
              </a:ext>
            </a:extLst>
          </p:cNvPr>
          <p:cNvSpPr/>
          <p:nvPr/>
        </p:nvSpPr>
        <p:spPr>
          <a:xfrm rot="16200000">
            <a:off x="6513305" y="2779968"/>
            <a:ext cx="3562769" cy="739244"/>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Need for ACER-style regulator</a:t>
            </a:r>
          </a:p>
        </p:txBody>
      </p:sp>
    </p:spTree>
    <p:extLst>
      <p:ext uri="{BB962C8B-B14F-4D97-AF65-F5344CB8AC3E}">
        <p14:creationId xmlns:p14="http://schemas.microsoft.com/office/powerpoint/2010/main" val="13262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err="1" smtClean="0">
                <a:solidFill>
                  <a:srgbClr val="FFC000"/>
                </a:solidFill>
              </a:rPr>
              <a:t>Applying</a:t>
            </a:r>
            <a:r>
              <a:rPr lang="hu-HU" dirty="0" smtClean="0">
                <a:solidFill>
                  <a:srgbClr val="FFC000"/>
                </a:solidFill>
              </a:rPr>
              <a:t> </a:t>
            </a:r>
            <a:r>
              <a:rPr lang="hu-HU" dirty="0" err="1" smtClean="0">
                <a:solidFill>
                  <a:srgbClr val="FFC000"/>
                </a:solidFill>
              </a:rPr>
              <a:t>the</a:t>
            </a:r>
            <a:r>
              <a:rPr lang="hu-HU" dirty="0" smtClean="0">
                <a:solidFill>
                  <a:srgbClr val="FFC000"/>
                </a:solidFill>
              </a:rPr>
              <a:t> </a:t>
            </a:r>
            <a:r>
              <a:rPr lang="hu-HU" dirty="0" err="1" smtClean="0">
                <a:solidFill>
                  <a:srgbClr val="FFC000"/>
                </a:solidFill>
              </a:rPr>
              <a:t>electricity</a:t>
            </a:r>
            <a:r>
              <a:rPr lang="hu-HU" dirty="0" smtClean="0">
                <a:solidFill>
                  <a:srgbClr val="FFC000"/>
                </a:solidFill>
              </a:rPr>
              <a:t> </a:t>
            </a:r>
            <a:r>
              <a:rPr lang="hu-HU" dirty="0" err="1" smtClean="0">
                <a:solidFill>
                  <a:srgbClr val="FFC000"/>
                </a:solidFill>
              </a:rPr>
              <a:t>solution</a:t>
            </a:r>
            <a:endParaRPr lang="hu-HU" dirty="0">
              <a:solidFill>
                <a:srgbClr val="FFC000"/>
              </a:solidFill>
            </a:endParaRPr>
          </a:p>
        </p:txBody>
      </p:sp>
      <p:sp>
        <p:nvSpPr>
          <p:cNvPr id="18" name="Tartalom helye 2"/>
          <p:cNvSpPr txBox="1">
            <a:spLocks/>
          </p:cNvSpPr>
          <p:nvPr/>
        </p:nvSpPr>
        <p:spPr>
          <a:xfrm>
            <a:off x="230486" y="143584"/>
            <a:ext cx="11804703" cy="529747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u-HU" dirty="0">
              <a:solidFill>
                <a:schemeClr val="bg1"/>
              </a:solidFill>
            </a:endParaRPr>
          </a:p>
        </p:txBody>
      </p:sp>
      <p:sp>
        <p:nvSpPr>
          <p:cNvPr id="19" name="TextBox 1">
            <a:extLst>
              <a:ext uri="{FF2B5EF4-FFF2-40B4-BE49-F238E27FC236}">
                <a16:creationId xmlns:a16="http://schemas.microsoft.com/office/drawing/2014/main" id="{509B91D1-CE46-4A43-AEE4-BA4D1F9EABCE}"/>
              </a:ext>
            </a:extLst>
          </p:cNvPr>
          <p:cNvSpPr txBox="1"/>
          <p:nvPr/>
        </p:nvSpPr>
        <p:spPr>
          <a:xfrm flipH="1">
            <a:off x="2017494" y="575394"/>
            <a:ext cx="9178043" cy="1200329"/>
          </a:xfrm>
          <a:prstGeom prst="rect">
            <a:avLst/>
          </a:prstGeom>
          <a:noFill/>
        </p:spPr>
        <p:txBody>
          <a:bodyPr wrap="square" rtlCol="0">
            <a:spAutoFit/>
          </a:bodyPr>
          <a:lstStyle/>
          <a:p>
            <a:pPr fontAlgn="base">
              <a:spcBef>
                <a:spcPct val="0"/>
              </a:spcBef>
              <a:spcAft>
                <a:spcPct val="0"/>
              </a:spcAft>
            </a:pPr>
            <a:r>
              <a:rPr lang="en-US" sz="2400" b="1" dirty="0">
                <a:solidFill>
                  <a:schemeClr val="bg1"/>
                </a:solidFill>
                <a:latin typeface="Calibri" charset="0"/>
                <a:ea typeface="ＭＳ Ｐゴシック" charset="0"/>
              </a:rPr>
              <a:t>Pricing of ATM</a:t>
            </a:r>
            <a:r>
              <a:rPr lang="en-US" sz="2400" dirty="0">
                <a:solidFill>
                  <a:schemeClr val="bg1"/>
                </a:solidFill>
                <a:latin typeface="Calibri" charset="0"/>
                <a:ea typeface="ＭＳ Ｐゴシック" charset="0"/>
              </a:rPr>
              <a:t>:	</a:t>
            </a:r>
            <a:r>
              <a:rPr lang="en-US" sz="2400" dirty="0" smtClean="0">
                <a:solidFill>
                  <a:schemeClr val="bg1"/>
                </a:solidFill>
                <a:latin typeface="Calibri" charset="0"/>
                <a:ea typeface="ＭＳ Ｐゴシック" charset="0"/>
              </a:rPr>
              <a:t>-</a:t>
            </a:r>
            <a:r>
              <a:rPr lang="hu-HU" sz="2400" dirty="0" smtClean="0">
                <a:solidFill>
                  <a:schemeClr val="bg1"/>
                </a:solidFill>
                <a:latin typeface="Calibri" charset="0"/>
                <a:ea typeface="ＭＳ Ｐゴシック" charset="0"/>
              </a:rPr>
              <a:t> </a:t>
            </a:r>
            <a:r>
              <a:rPr lang="hu-HU" sz="2400" dirty="0" err="1" smtClean="0">
                <a:solidFill>
                  <a:schemeClr val="bg1"/>
                </a:solidFill>
                <a:latin typeface="Calibri" charset="0"/>
                <a:ea typeface="ＭＳ Ｐゴシック" charset="0"/>
              </a:rPr>
              <a:t>infrastructure</a:t>
            </a:r>
            <a:r>
              <a:rPr lang="hu-HU" sz="2400" dirty="0" smtClean="0">
                <a:solidFill>
                  <a:schemeClr val="bg1"/>
                </a:solidFill>
                <a:latin typeface="Calibri" charset="0"/>
                <a:ea typeface="ＭＳ Ｐゴシック" charset="0"/>
              </a:rPr>
              <a:t> </a:t>
            </a:r>
            <a:r>
              <a:rPr lang="en-US" sz="2400" dirty="0" smtClean="0">
                <a:solidFill>
                  <a:schemeClr val="bg1"/>
                </a:solidFill>
                <a:latin typeface="Calibri" charset="0"/>
                <a:ea typeface="ＭＳ Ｐゴシック" charset="0"/>
              </a:rPr>
              <a:t>costs </a:t>
            </a:r>
            <a:r>
              <a:rPr lang="en-US" sz="2400" dirty="0">
                <a:solidFill>
                  <a:schemeClr val="bg1"/>
                </a:solidFill>
                <a:latin typeface="Calibri" charset="0"/>
                <a:ea typeface="ＭＳ Ｐゴシック" charset="0"/>
              </a:rPr>
              <a:t>(cost+)</a:t>
            </a:r>
            <a:br>
              <a:rPr lang="en-US" sz="2400" dirty="0">
                <a:solidFill>
                  <a:schemeClr val="bg1"/>
                </a:solidFill>
                <a:latin typeface="Calibri" charset="0"/>
                <a:ea typeface="ＭＳ Ｐゴシック" charset="0"/>
              </a:rPr>
            </a:br>
            <a:r>
              <a:rPr lang="en-US" sz="2400" dirty="0">
                <a:solidFill>
                  <a:schemeClr val="bg1"/>
                </a:solidFill>
                <a:latin typeface="Calibri" charset="0"/>
                <a:ea typeface="ＭＳ Ｐゴシック" charset="0"/>
              </a:rPr>
              <a:t>			- execution costs (performance-based)</a:t>
            </a:r>
          </a:p>
          <a:p>
            <a:pPr fontAlgn="base">
              <a:spcBef>
                <a:spcPct val="0"/>
              </a:spcBef>
              <a:spcAft>
                <a:spcPct val="0"/>
              </a:spcAft>
            </a:pPr>
            <a:r>
              <a:rPr lang="en-US" sz="2400" dirty="0">
                <a:solidFill>
                  <a:schemeClr val="bg1"/>
                </a:solidFill>
                <a:latin typeface="Calibri" charset="0"/>
                <a:ea typeface="ＭＳ Ｐゴシック" charset="0"/>
              </a:rPr>
              <a:t>			- congestion costs </a:t>
            </a:r>
            <a:r>
              <a:rPr lang="hu-HU" sz="2400" dirty="0" smtClean="0">
                <a:solidFill>
                  <a:schemeClr val="bg1"/>
                </a:solidFill>
                <a:latin typeface="Calibri" charset="0"/>
                <a:ea typeface="ＭＳ Ｐゴシック" charset="0"/>
              </a:rPr>
              <a:t>(</a:t>
            </a:r>
            <a:r>
              <a:rPr lang="hu-HU" sz="2400" dirty="0" err="1" smtClean="0">
                <a:solidFill>
                  <a:schemeClr val="bg1"/>
                </a:solidFill>
                <a:latin typeface="Calibri" charset="0"/>
                <a:ea typeface="ＭＳ Ｐゴシック" charset="0"/>
              </a:rPr>
              <a:t>incl</a:t>
            </a:r>
            <a:r>
              <a:rPr lang="hu-HU" sz="2400" dirty="0" smtClean="0">
                <a:solidFill>
                  <a:schemeClr val="bg1"/>
                </a:solidFill>
                <a:latin typeface="Calibri" charset="0"/>
                <a:ea typeface="ＭＳ Ｐゴシック" charset="0"/>
              </a:rPr>
              <a:t>. </a:t>
            </a:r>
            <a:r>
              <a:rPr lang="hu-HU" sz="2400" dirty="0" err="1">
                <a:solidFill>
                  <a:schemeClr val="bg1"/>
                </a:solidFill>
                <a:latin typeface="Calibri" charset="0"/>
                <a:ea typeface="ＭＳ Ｐゴシック" charset="0"/>
              </a:rPr>
              <a:t>n</a:t>
            </a:r>
            <a:r>
              <a:rPr lang="hu-HU" sz="2400" dirty="0" err="1" smtClean="0">
                <a:solidFill>
                  <a:schemeClr val="bg1"/>
                </a:solidFill>
                <a:latin typeface="Calibri" charset="0"/>
                <a:ea typeface="ＭＳ Ｐゴシック" charset="0"/>
              </a:rPr>
              <a:t>egative</a:t>
            </a:r>
            <a:r>
              <a:rPr lang="hu-HU" sz="2400" dirty="0" smtClean="0">
                <a:solidFill>
                  <a:schemeClr val="bg1"/>
                </a:solidFill>
                <a:latin typeface="Calibri" charset="0"/>
                <a:ea typeface="ＭＳ Ｐゴシック" charset="0"/>
              </a:rPr>
              <a:t> </a:t>
            </a:r>
            <a:r>
              <a:rPr lang="hu-HU" sz="2400" dirty="0" err="1" smtClean="0">
                <a:solidFill>
                  <a:schemeClr val="bg1"/>
                </a:solidFill>
                <a:latin typeface="Calibri" charset="0"/>
                <a:ea typeface="ＭＳ Ｐゴシック" charset="0"/>
              </a:rPr>
              <a:t>externalities</a:t>
            </a:r>
            <a:r>
              <a:rPr lang="hu-HU" sz="2400" dirty="0" smtClean="0">
                <a:solidFill>
                  <a:schemeClr val="bg1"/>
                </a:solidFill>
                <a:latin typeface="Calibri" charset="0"/>
                <a:ea typeface="ＭＳ Ｐゴシック" charset="0"/>
              </a:rPr>
              <a:t>)</a:t>
            </a:r>
            <a:endParaRPr lang="en-US" sz="2400" dirty="0">
              <a:solidFill>
                <a:schemeClr val="bg1"/>
              </a:solidFill>
              <a:latin typeface="Calibri" charset="0"/>
              <a:ea typeface="ＭＳ Ｐゴシック" charset="0"/>
            </a:endParaRPr>
          </a:p>
        </p:txBody>
      </p:sp>
      <p:sp>
        <p:nvSpPr>
          <p:cNvPr id="20" name="TextBox 2">
            <a:extLst>
              <a:ext uri="{FF2B5EF4-FFF2-40B4-BE49-F238E27FC236}">
                <a16:creationId xmlns:a16="http://schemas.microsoft.com/office/drawing/2014/main" id="{F08ECF62-250C-446C-BB40-DB387966AD4A}"/>
              </a:ext>
            </a:extLst>
          </p:cNvPr>
          <p:cNvSpPr txBox="1"/>
          <p:nvPr/>
        </p:nvSpPr>
        <p:spPr>
          <a:xfrm>
            <a:off x="2017495" y="1887218"/>
            <a:ext cx="7992888" cy="461665"/>
          </a:xfrm>
          <a:prstGeom prst="rect">
            <a:avLst/>
          </a:prstGeom>
          <a:noFill/>
        </p:spPr>
        <p:txBody>
          <a:bodyPr wrap="square" rtlCol="0">
            <a:spAutoFit/>
          </a:bodyPr>
          <a:lstStyle/>
          <a:p>
            <a:pPr fontAlgn="base">
              <a:spcBef>
                <a:spcPct val="0"/>
              </a:spcBef>
              <a:spcAft>
                <a:spcPct val="0"/>
              </a:spcAft>
            </a:pPr>
            <a:r>
              <a:rPr lang="en-US" sz="2400" b="1" dirty="0">
                <a:solidFill>
                  <a:schemeClr val="bg1"/>
                </a:solidFill>
                <a:latin typeface="Calibri" charset="0"/>
                <a:ea typeface="ＭＳ Ｐゴシック" charset="0"/>
              </a:rPr>
              <a:t>Institutions: </a:t>
            </a:r>
            <a:r>
              <a:rPr lang="en-US" sz="2400" dirty="0">
                <a:solidFill>
                  <a:schemeClr val="bg1"/>
                </a:solidFill>
                <a:latin typeface="Calibri" charset="0"/>
                <a:ea typeface="ＭＳ Ｐゴシック" charset="0"/>
              </a:rPr>
              <a:t>		- simplification		</a:t>
            </a:r>
          </a:p>
        </p:txBody>
      </p:sp>
      <p:sp>
        <p:nvSpPr>
          <p:cNvPr id="21" name="Rectangle: Rounded Corners 8">
            <a:extLst>
              <a:ext uri="{FF2B5EF4-FFF2-40B4-BE49-F238E27FC236}">
                <a16:creationId xmlns:a16="http://schemas.microsoft.com/office/drawing/2014/main" id="{F3CC95E8-E0F6-45FF-A41E-7A3568D9FA09}"/>
              </a:ext>
            </a:extLst>
          </p:cNvPr>
          <p:cNvSpPr/>
          <p:nvPr/>
        </p:nvSpPr>
        <p:spPr>
          <a:xfrm>
            <a:off x="2125507" y="4463825"/>
            <a:ext cx="2232248" cy="6480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en-US" sz="2400" dirty="0">
                <a:solidFill>
                  <a:prstClr val="black"/>
                </a:solidFill>
                <a:latin typeface="Calibri"/>
              </a:rPr>
              <a:t>Infrastructure</a:t>
            </a:r>
          </a:p>
          <a:p>
            <a:pPr algn="ctr" fontAlgn="base">
              <a:lnSpc>
                <a:spcPts val="2000"/>
              </a:lnSpc>
              <a:spcBef>
                <a:spcPct val="0"/>
              </a:spcBef>
              <a:spcAft>
                <a:spcPct val="0"/>
              </a:spcAft>
            </a:pPr>
            <a:r>
              <a:rPr lang="de-DE" sz="2400" dirty="0">
                <a:solidFill>
                  <a:prstClr val="black"/>
                </a:solidFill>
                <a:latin typeface="Calibri"/>
              </a:rPr>
              <a:t>manager</a:t>
            </a:r>
            <a:endParaRPr lang="en-US" sz="2400" dirty="0">
              <a:solidFill>
                <a:prstClr val="black"/>
              </a:solidFill>
              <a:latin typeface="Calibri"/>
            </a:endParaRPr>
          </a:p>
        </p:txBody>
      </p:sp>
      <p:sp>
        <p:nvSpPr>
          <p:cNvPr id="22" name="Rectangle: Rounded Corners 8">
            <a:extLst>
              <a:ext uri="{FF2B5EF4-FFF2-40B4-BE49-F238E27FC236}">
                <a16:creationId xmlns:a16="http://schemas.microsoft.com/office/drawing/2014/main" id="{F3CC95E8-E0F6-45FF-A41E-7A3568D9FA09}"/>
              </a:ext>
            </a:extLst>
          </p:cNvPr>
          <p:cNvSpPr/>
          <p:nvPr/>
        </p:nvSpPr>
        <p:spPr>
          <a:xfrm>
            <a:off x="7015877" y="4463825"/>
            <a:ext cx="2232248" cy="6480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en-US" sz="2400" dirty="0">
                <a:solidFill>
                  <a:prstClr val="black"/>
                </a:solidFill>
                <a:latin typeface="Calibri"/>
              </a:rPr>
              <a:t>Infrastructure</a:t>
            </a:r>
          </a:p>
          <a:p>
            <a:pPr algn="ctr" fontAlgn="base">
              <a:lnSpc>
                <a:spcPts val="2000"/>
              </a:lnSpc>
              <a:spcBef>
                <a:spcPct val="0"/>
              </a:spcBef>
              <a:spcAft>
                <a:spcPct val="0"/>
              </a:spcAft>
            </a:pPr>
            <a:r>
              <a:rPr lang="de-DE" sz="2400" dirty="0">
                <a:solidFill>
                  <a:prstClr val="black"/>
                </a:solidFill>
                <a:latin typeface="Calibri"/>
              </a:rPr>
              <a:t>manager</a:t>
            </a:r>
            <a:endParaRPr lang="en-US" sz="2400" dirty="0">
              <a:solidFill>
                <a:prstClr val="black"/>
              </a:solidFill>
              <a:latin typeface="Calibri"/>
            </a:endParaRPr>
          </a:p>
        </p:txBody>
      </p:sp>
      <p:sp>
        <p:nvSpPr>
          <p:cNvPr id="23" name="Rectangle: Rounded Corners 8">
            <a:extLst>
              <a:ext uri="{FF2B5EF4-FFF2-40B4-BE49-F238E27FC236}">
                <a16:creationId xmlns:a16="http://schemas.microsoft.com/office/drawing/2014/main" id="{F3CC95E8-E0F6-45FF-A41E-7A3568D9FA09}"/>
              </a:ext>
            </a:extLst>
          </p:cNvPr>
          <p:cNvSpPr/>
          <p:nvPr/>
        </p:nvSpPr>
        <p:spPr>
          <a:xfrm>
            <a:off x="4570692" y="4463825"/>
            <a:ext cx="2232248" cy="648072"/>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en-US" sz="2400" dirty="0">
                <a:solidFill>
                  <a:prstClr val="black"/>
                </a:solidFill>
                <a:latin typeface="Calibri"/>
              </a:rPr>
              <a:t>Infrastructure</a:t>
            </a:r>
          </a:p>
          <a:p>
            <a:pPr algn="ctr" fontAlgn="base">
              <a:lnSpc>
                <a:spcPts val="2000"/>
              </a:lnSpc>
              <a:spcBef>
                <a:spcPct val="0"/>
              </a:spcBef>
              <a:spcAft>
                <a:spcPct val="0"/>
              </a:spcAft>
            </a:pPr>
            <a:r>
              <a:rPr lang="de-DE" sz="2400" dirty="0">
                <a:solidFill>
                  <a:prstClr val="black"/>
                </a:solidFill>
                <a:latin typeface="Calibri"/>
              </a:rPr>
              <a:t>manager</a:t>
            </a:r>
            <a:endParaRPr lang="en-US" sz="2400" dirty="0">
              <a:solidFill>
                <a:prstClr val="black"/>
              </a:solidFill>
              <a:latin typeface="Calibri"/>
            </a:endParaRPr>
          </a:p>
        </p:txBody>
      </p:sp>
      <p:sp>
        <p:nvSpPr>
          <p:cNvPr id="24" name="Rectangle: Rounded Corners 8">
            <a:extLst>
              <a:ext uri="{FF2B5EF4-FFF2-40B4-BE49-F238E27FC236}">
                <a16:creationId xmlns:a16="http://schemas.microsoft.com/office/drawing/2014/main" id="{F3CC95E8-E0F6-45FF-A41E-7A3568D9FA09}"/>
              </a:ext>
            </a:extLst>
          </p:cNvPr>
          <p:cNvSpPr/>
          <p:nvPr/>
        </p:nvSpPr>
        <p:spPr>
          <a:xfrm>
            <a:off x="2125507" y="2581165"/>
            <a:ext cx="7122618" cy="51450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de-DE" sz="2400" dirty="0">
                <a:solidFill>
                  <a:prstClr val="black"/>
                </a:solidFill>
                <a:latin typeface="Calibri"/>
              </a:rPr>
              <a:t>EU regulator</a:t>
            </a:r>
            <a:endParaRPr lang="en-US" sz="2400" dirty="0">
              <a:solidFill>
                <a:prstClr val="black"/>
              </a:solidFill>
              <a:latin typeface="Calibri"/>
            </a:endParaRPr>
          </a:p>
        </p:txBody>
      </p:sp>
      <p:sp>
        <p:nvSpPr>
          <p:cNvPr id="25" name="Rectangle: Rounded Corners 8">
            <a:extLst>
              <a:ext uri="{FF2B5EF4-FFF2-40B4-BE49-F238E27FC236}">
                <a16:creationId xmlns:a16="http://schemas.microsoft.com/office/drawing/2014/main" id="{F3CC95E8-E0F6-45FF-A41E-7A3568D9FA09}"/>
              </a:ext>
            </a:extLst>
          </p:cNvPr>
          <p:cNvSpPr/>
          <p:nvPr/>
        </p:nvSpPr>
        <p:spPr>
          <a:xfrm>
            <a:off x="2128760" y="3452244"/>
            <a:ext cx="2232248" cy="648072"/>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en-US" sz="2400" dirty="0">
                <a:solidFill>
                  <a:prstClr val="white"/>
                </a:solidFill>
                <a:latin typeface="Calibri"/>
              </a:rPr>
              <a:t>Network</a:t>
            </a:r>
          </a:p>
          <a:p>
            <a:pPr algn="ctr" fontAlgn="base">
              <a:lnSpc>
                <a:spcPts val="2000"/>
              </a:lnSpc>
              <a:spcBef>
                <a:spcPct val="0"/>
              </a:spcBef>
              <a:spcAft>
                <a:spcPct val="0"/>
              </a:spcAft>
            </a:pPr>
            <a:r>
              <a:rPr lang="en-US" sz="2400" dirty="0">
                <a:solidFill>
                  <a:prstClr val="white"/>
                </a:solidFill>
                <a:latin typeface="Calibri"/>
              </a:rPr>
              <a:t>manager</a:t>
            </a:r>
          </a:p>
        </p:txBody>
      </p:sp>
      <p:cxnSp>
        <p:nvCxnSpPr>
          <p:cNvPr id="26" name="Straight Arrow Connector 6"/>
          <p:cNvCxnSpPr/>
          <p:nvPr/>
        </p:nvCxnSpPr>
        <p:spPr>
          <a:xfrm flipV="1">
            <a:off x="4357755" y="3082317"/>
            <a:ext cx="792088" cy="396044"/>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17"/>
          <p:cNvCxnSpPr/>
          <p:nvPr/>
        </p:nvCxnSpPr>
        <p:spPr>
          <a:xfrm>
            <a:off x="4357755" y="4084049"/>
            <a:ext cx="720080" cy="379776"/>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Rounded Corners 8">
            <a:extLst>
              <a:ext uri="{FF2B5EF4-FFF2-40B4-BE49-F238E27FC236}">
                <a16:creationId xmlns:a16="http://schemas.microsoft.com/office/drawing/2014/main" id="{F3CC95E8-E0F6-45FF-A41E-7A3568D9FA09}"/>
              </a:ext>
            </a:extLst>
          </p:cNvPr>
          <p:cNvSpPr/>
          <p:nvPr/>
        </p:nvSpPr>
        <p:spPr>
          <a:xfrm>
            <a:off x="6082860" y="3463897"/>
            <a:ext cx="3099431" cy="64807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2000"/>
              </a:lnSpc>
              <a:spcBef>
                <a:spcPct val="0"/>
              </a:spcBef>
              <a:spcAft>
                <a:spcPct val="0"/>
              </a:spcAft>
            </a:pPr>
            <a:r>
              <a:rPr lang="de-DE" sz="2400" dirty="0">
                <a:solidFill>
                  <a:prstClr val="black"/>
                </a:solidFill>
                <a:latin typeface="Calibri"/>
              </a:rPr>
              <a:t>Digital platform manager</a:t>
            </a:r>
            <a:endParaRPr lang="en-US" sz="2400" dirty="0">
              <a:solidFill>
                <a:prstClr val="black"/>
              </a:solidFill>
              <a:latin typeface="Calibri"/>
            </a:endParaRPr>
          </a:p>
        </p:txBody>
      </p:sp>
      <p:cxnSp>
        <p:nvCxnSpPr>
          <p:cNvPr id="29" name="Straight Arrow Connector 20"/>
          <p:cNvCxnSpPr>
            <a:stCxn id="25" idx="3"/>
            <a:endCxn id="28" idx="1"/>
          </p:cNvCxnSpPr>
          <p:nvPr/>
        </p:nvCxnSpPr>
        <p:spPr>
          <a:xfrm>
            <a:off x="4361009" y="3776281"/>
            <a:ext cx="1721851" cy="11653"/>
          </a:xfrm>
          <a:prstGeom prst="straightConnector1">
            <a:avLst/>
          </a:prstGeom>
          <a:ln w="57150">
            <a:solidFill>
              <a:srgbClr val="FF000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17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P spid="24" grpId="0" animBg="1"/>
      <p:bldP spid="25"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182578" y="131861"/>
            <a:ext cx="11804703" cy="6515124"/>
          </a:xfrm>
        </p:spPr>
        <p:txBody>
          <a:bodyPr numCol="1" anchor="ctr">
            <a:normAutofit/>
          </a:bodyPr>
          <a:lstStyle/>
          <a:p>
            <a:pPr marL="0" indent="0" algn="ctr">
              <a:buNone/>
            </a:pPr>
            <a:r>
              <a:rPr lang="hu-HU" sz="4800" spc="400" dirty="0" smtClean="0">
                <a:solidFill>
                  <a:schemeClr val="bg1"/>
                </a:solidFill>
              </a:rPr>
              <a:t>POLICY FRAGMENTATION and</a:t>
            </a:r>
          </a:p>
          <a:p>
            <a:pPr marL="0" indent="0" algn="ctr">
              <a:buNone/>
            </a:pPr>
            <a:r>
              <a:rPr lang="hu-HU" sz="4800" spc="400" dirty="0" smtClean="0">
                <a:solidFill>
                  <a:schemeClr val="bg1"/>
                </a:solidFill>
              </a:rPr>
              <a:t>VALUE-BASED REGULATION</a:t>
            </a:r>
            <a:endParaRPr lang="hu-HU" sz="4800" spc="400" dirty="0">
              <a:solidFill>
                <a:schemeClr val="bg1"/>
              </a:solidFill>
            </a:endParaRPr>
          </a:p>
        </p:txBody>
      </p:sp>
    </p:spTree>
    <p:extLst>
      <p:ext uri="{BB962C8B-B14F-4D97-AF65-F5344CB8AC3E}">
        <p14:creationId xmlns:p14="http://schemas.microsoft.com/office/powerpoint/2010/main" val="720118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artalom helye 2"/>
          <p:cNvSpPr>
            <a:spLocks noGrp="1"/>
          </p:cNvSpPr>
          <p:nvPr>
            <p:ph idx="1"/>
          </p:nvPr>
        </p:nvSpPr>
        <p:spPr>
          <a:xfrm>
            <a:off x="241194" y="143584"/>
            <a:ext cx="11804703" cy="6515124"/>
          </a:xfrm>
        </p:spPr>
        <p:txBody>
          <a:bodyPr numCol="1" anchor="ctr">
            <a:normAutofit/>
          </a:bodyPr>
          <a:lstStyle/>
          <a:p>
            <a:pPr marL="0" indent="0" algn="ctr">
              <a:buNone/>
            </a:pPr>
            <a:r>
              <a:rPr lang="hu-HU" sz="4800" spc="400" dirty="0" smtClean="0">
                <a:solidFill>
                  <a:schemeClr val="bg1"/>
                </a:solidFill>
              </a:rPr>
              <a:t>BACKUP SLIDES</a:t>
            </a:r>
            <a:endParaRPr lang="hu-HU" sz="4800" spc="400" dirty="0">
              <a:solidFill>
                <a:schemeClr val="bg1"/>
              </a:solidFill>
            </a:endParaRPr>
          </a:p>
        </p:txBody>
      </p:sp>
    </p:spTree>
    <p:extLst>
      <p:ext uri="{BB962C8B-B14F-4D97-AF65-F5344CB8AC3E}">
        <p14:creationId xmlns:p14="http://schemas.microsoft.com/office/powerpoint/2010/main" val="2509472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EXAMPLES OF POLICY INCONSISTENCIES</a:t>
            </a:r>
            <a:endParaRPr lang="hu-HU" dirty="0">
              <a:solidFill>
                <a:srgbClr val="FFC000"/>
              </a:solidFill>
            </a:endParaRPr>
          </a:p>
        </p:txBody>
      </p:sp>
      <p:sp>
        <p:nvSpPr>
          <p:cNvPr id="3" name="Tartalom helye 2"/>
          <p:cNvSpPr>
            <a:spLocks noGrp="1"/>
          </p:cNvSpPr>
          <p:nvPr>
            <p:ph idx="1"/>
          </p:nvPr>
        </p:nvSpPr>
        <p:spPr>
          <a:xfrm>
            <a:off x="543282" y="1104877"/>
            <a:ext cx="11200528" cy="3549186"/>
          </a:xfrm>
        </p:spPr>
        <p:txBody>
          <a:bodyPr numCol="1">
            <a:noAutofit/>
          </a:bodyPr>
          <a:lstStyle/>
          <a:p>
            <a:pPr marL="0" indent="0" algn="just">
              <a:lnSpc>
                <a:spcPct val="100000"/>
              </a:lnSpc>
              <a:spcBef>
                <a:spcPts val="0"/>
              </a:spcBef>
              <a:spcAft>
                <a:spcPts val="0"/>
              </a:spcAft>
              <a:buNone/>
              <a:tabLst>
                <a:tab pos="1365250" algn="l"/>
              </a:tabLst>
            </a:pPr>
            <a:r>
              <a:rPr lang="hu-HU" u="sng" dirty="0" smtClean="0">
                <a:solidFill>
                  <a:schemeClr val="bg1"/>
                </a:solidFill>
                <a:ea typeface="Calibri" panose="020F0502020204030204" pitchFamily="34" charset="0"/>
                <a:cs typeface="Times New Roman" panose="02020603050405020304" pitchFamily="18" charset="0"/>
              </a:rPr>
              <a:t>I</a:t>
            </a:r>
            <a:r>
              <a:rPr lang="en-GB" u="sng" dirty="0" err="1" smtClean="0">
                <a:solidFill>
                  <a:schemeClr val="bg1"/>
                </a:solidFill>
                <a:ea typeface="Calibri" panose="020F0502020204030204" pitchFamily="34" charset="0"/>
                <a:cs typeface="Times New Roman" panose="02020603050405020304" pitchFamily="18" charset="0"/>
              </a:rPr>
              <a:t>nternal</a:t>
            </a:r>
            <a:r>
              <a:rPr lang="en-GB" dirty="0" smtClean="0">
                <a:solidFill>
                  <a:schemeClr val="bg1"/>
                </a:solidFill>
                <a:ea typeface="Calibri" panose="020F0502020204030204" pitchFamily="34" charset="0"/>
                <a:cs typeface="Times New Roman" panose="02020603050405020304" pitchFamily="18" charset="0"/>
              </a:rPr>
              <a:t>:</a:t>
            </a:r>
            <a:endParaRPr lang="hu-HU" dirty="0" smtClean="0">
              <a:solidFill>
                <a:schemeClr val="bg1"/>
              </a:solidFill>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endParaRPr lang="hu-HU" dirty="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hu-HU" dirty="0" err="1" smtClean="0">
                <a:solidFill>
                  <a:schemeClr val="bg1"/>
                </a:solidFill>
                <a:ea typeface="Calibri" panose="020F0502020204030204" pitchFamily="34" charset="0"/>
                <a:cs typeface="Times New Roman" panose="02020603050405020304" pitchFamily="18" charset="0"/>
              </a:rPr>
              <a:t>Lack</a:t>
            </a:r>
            <a:r>
              <a:rPr lang="hu-HU" dirty="0" smtClean="0">
                <a:solidFill>
                  <a:schemeClr val="bg1"/>
                </a:solidFill>
                <a:ea typeface="Calibri" panose="020F0502020204030204" pitchFamily="34" charset="0"/>
                <a:cs typeface="Times New Roman" panose="02020603050405020304" pitchFamily="18" charset="0"/>
              </a:rPr>
              <a:t> of </a:t>
            </a:r>
            <a:r>
              <a:rPr lang="hu-HU" dirty="0" err="1" smtClean="0">
                <a:solidFill>
                  <a:schemeClr val="bg1"/>
                </a:solidFill>
                <a:ea typeface="Calibri" panose="020F0502020204030204" pitchFamily="34" charset="0"/>
                <a:cs typeface="Times New Roman" panose="02020603050405020304" pitchFamily="18" charset="0"/>
              </a:rPr>
              <a:t>clear</a:t>
            </a:r>
            <a:r>
              <a:rPr lang="hu-HU" dirty="0" smtClean="0">
                <a:solidFill>
                  <a:schemeClr val="bg1"/>
                </a:solidFill>
                <a:ea typeface="Calibri" panose="020F0502020204030204" pitchFamily="34" charset="0"/>
                <a:cs typeface="Times New Roman" panose="02020603050405020304" pitchFamily="18" charset="0"/>
              </a:rPr>
              <a:t> policy </a:t>
            </a:r>
            <a:r>
              <a:rPr lang="hu-HU" dirty="0" err="1" smtClean="0">
                <a:solidFill>
                  <a:schemeClr val="bg1"/>
                </a:solidFill>
                <a:ea typeface="Calibri" panose="020F0502020204030204" pitchFamily="34" charset="0"/>
                <a:cs typeface="Times New Roman" panose="02020603050405020304" pitchFamily="18" charset="0"/>
              </a:rPr>
              <a:t>objectives</a:t>
            </a:r>
            <a:r>
              <a:rPr lang="hu-HU" dirty="0" smtClean="0">
                <a:solidFill>
                  <a:schemeClr val="bg1"/>
                </a:solidFill>
                <a:ea typeface="Calibri" panose="020F0502020204030204" pitchFamily="34" charset="0"/>
                <a:cs typeface="Times New Roman" panose="02020603050405020304" pitchFamily="18" charset="0"/>
              </a:rPr>
              <a:t> (ECA)</a:t>
            </a: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hu-HU" dirty="0">
                <a:solidFill>
                  <a:schemeClr val="bg1"/>
                </a:solidFill>
                <a:ea typeface="Calibri" panose="020F0502020204030204" pitchFamily="34" charset="0"/>
                <a:cs typeface="Times New Roman" panose="02020603050405020304" pitchFamily="18" charset="0"/>
              </a:rPr>
              <a:t>T</a:t>
            </a:r>
            <a:r>
              <a:rPr lang="en-GB" dirty="0" smtClean="0">
                <a:solidFill>
                  <a:schemeClr val="bg1"/>
                </a:solidFill>
                <a:ea typeface="Calibri" panose="020F0502020204030204" pitchFamily="34" charset="0"/>
                <a:cs typeface="Times New Roman" panose="02020603050405020304" pitchFamily="18" charset="0"/>
              </a:rPr>
              <a:t>he </a:t>
            </a:r>
            <a:r>
              <a:rPr lang="en-GB" dirty="0">
                <a:solidFill>
                  <a:schemeClr val="bg1"/>
                </a:solidFill>
                <a:ea typeface="Calibri" panose="020F0502020204030204" pitchFamily="34" charset="0"/>
                <a:cs typeface="Times New Roman" panose="02020603050405020304" pitchFamily="18" charset="0"/>
              </a:rPr>
              <a:t>environmental policy objective is inconsistent with the policy objective of meeting a potentially unlimited capacity demand</a:t>
            </a:r>
            <a:endParaRPr lang="hu-HU" dirty="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hu-HU" dirty="0">
                <a:solidFill>
                  <a:schemeClr val="bg1"/>
                </a:solidFill>
                <a:ea typeface="Calibri" panose="020F0502020204030204" pitchFamily="34" charset="0"/>
                <a:cs typeface="Times New Roman" panose="02020603050405020304" pitchFamily="18" charset="0"/>
              </a:rPr>
              <a:t>T</a:t>
            </a:r>
            <a:r>
              <a:rPr lang="en-GB" dirty="0" smtClean="0">
                <a:solidFill>
                  <a:schemeClr val="bg1"/>
                </a:solidFill>
                <a:ea typeface="Calibri" panose="020F0502020204030204" pitchFamily="34" charset="0"/>
                <a:cs typeface="Times New Roman" panose="02020603050405020304" pitchFamily="18" charset="0"/>
              </a:rPr>
              <a:t>he </a:t>
            </a:r>
            <a:r>
              <a:rPr lang="en-GB" dirty="0">
                <a:solidFill>
                  <a:schemeClr val="bg1"/>
                </a:solidFill>
                <a:ea typeface="Calibri" panose="020F0502020204030204" pitchFamily="34" charset="0"/>
                <a:cs typeface="Times New Roman" panose="02020603050405020304" pitchFamily="18" charset="0"/>
              </a:rPr>
              <a:t>safety objective could </a:t>
            </a:r>
            <a:r>
              <a:rPr lang="en-GB" dirty="0" smtClean="0">
                <a:solidFill>
                  <a:schemeClr val="bg1"/>
                </a:solidFill>
                <a:ea typeface="Calibri" panose="020F0502020204030204" pitchFamily="34" charset="0"/>
                <a:cs typeface="Times New Roman" panose="02020603050405020304" pitchFamily="18" charset="0"/>
              </a:rPr>
              <a:t>be </a:t>
            </a:r>
            <a:r>
              <a:rPr lang="en-GB" dirty="0">
                <a:solidFill>
                  <a:schemeClr val="bg1"/>
                </a:solidFill>
                <a:ea typeface="Calibri" panose="020F0502020204030204" pitchFamily="34" charset="0"/>
                <a:cs typeface="Times New Roman" panose="02020603050405020304" pitchFamily="18" charset="0"/>
              </a:rPr>
              <a:t>compromised by stretching the limits of the existing infrastructure </a:t>
            </a:r>
            <a:endParaRPr lang="hu-HU" dirty="0" smtClean="0">
              <a:solidFill>
                <a:schemeClr val="bg1"/>
              </a:solidFill>
              <a:ea typeface="Calibri" panose="020F0502020204030204" pitchFamily="34" charset="0"/>
              <a:cs typeface="Times New Roman" panose="02020603050405020304" pitchFamily="18" charset="0"/>
            </a:endParaRPr>
          </a:p>
          <a:p>
            <a:pPr marL="0" lvl="0" indent="0" algn="just">
              <a:lnSpc>
                <a:spcPct val="100000"/>
              </a:lnSpc>
              <a:spcBef>
                <a:spcPts val="0"/>
              </a:spcBef>
              <a:spcAft>
                <a:spcPts val="0"/>
              </a:spcAft>
              <a:buNone/>
              <a:tabLst>
                <a:tab pos="1365250" algn="l"/>
              </a:tabLst>
            </a:pPr>
            <a:endParaRPr lang="hu-HU"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4458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EXAMPLES OF POLICY INCONSISTENCIES</a:t>
            </a:r>
            <a:endParaRPr lang="hu-HU" dirty="0">
              <a:solidFill>
                <a:srgbClr val="FFC000"/>
              </a:solidFill>
            </a:endParaRPr>
          </a:p>
        </p:txBody>
      </p:sp>
      <p:sp>
        <p:nvSpPr>
          <p:cNvPr id="3" name="Tartalom helye 2"/>
          <p:cNvSpPr>
            <a:spLocks noGrp="1"/>
          </p:cNvSpPr>
          <p:nvPr>
            <p:ph idx="1"/>
          </p:nvPr>
        </p:nvSpPr>
        <p:spPr>
          <a:xfrm>
            <a:off x="241194" y="143584"/>
            <a:ext cx="11804703" cy="5729678"/>
          </a:xfrm>
        </p:spPr>
        <p:txBody>
          <a:bodyPr numCol="1">
            <a:noAutofit/>
          </a:bodyPr>
          <a:lstStyle/>
          <a:p>
            <a:pPr marL="0" indent="0" algn="just">
              <a:lnSpc>
                <a:spcPct val="100000"/>
              </a:lnSpc>
              <a:spcBef>
                <a:spcPts val="0"/>
              </a:spcBef>
              <a:spcAft>
                <a:spcPts val="0"/>
              </a:spcAft>
              <a:buNone/>
              <a:tabLst>
                <a:tab pos="1365250" algn="l"/>
              </a:tabLst>
            </a:pPr>
            <a:r>
              <a:rPr lang="en-GB" sz="14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gn="just">
              <a:lnSpc>
                <a:spcPct val="100000"/>
              </a:lnSpc>
              <a:spcBef>
                <a:spcPts val="0"/>
              </a:spcBef>
              <a:spcAft>
                <a:spcPts val="0"/>
              </a:spcAft>
              <a:buNone/>
              <a:tabLst>
                <a:tab pos="1365250" algn="l"/>
              </a:tabLst>
            </a:pPr>
            <a:r>
              <a:rPr lang="hu-HU" sz="2200" dirty="0" smtClean="0">
                <a:solidFill>
                  <a:schemeClr val="bg1"/>
                </a:solidFill>
                <a:ea typeface="Calibri" panose="020F0502020204030204" pitchFamily="34" charset="0"/>
                <a:cs typeface="Times New Roman" panose="02020603050405020304" pitchFamily="18" charset="0"/>
              </a:rPr>
              <a:t>I</a:t>
            </a:r>
            <a:r>
              <a:rPr lang="en-GB" sz="2200" dirty="0" err="1" smtClean="0">
                <a:solidFill>
                  <a:schemeClr val="bg1"/>
                </a:solidFill>
                <a:ea typeface="Calibri" panose="020F0502020204030204" pitchFamily="34" charset="0"/>
                <a:cs typeface="Times New Roman" panose="02020603050405020304" pitchFamily="18" charset="0"/>
              </a:rPr>
              <a:t>nconsistencies</a:t>
            </a:r>
            <a:r>
              <a:rPr lang="en-GB" sz="2200" dirty="0" smtClean="0">
                <a:solidFill>
                  <a:schemeClr val="bg1"/>
                </a:solidFill>
                <a:ea typeface="Calibri" panose="020F0502020204030204" pitchFamily="34" charset="0"/>
                <a:cs typeface="Times New Roman" panose="02020603050405020304" pitchFamily="18" charset="0"/>
              </a:rPr>
              <a:t> concerning the broader policy environment:</a:t>
            </a:r>
            <a:endParaRPr lang="hu-HU" sz="2200" dirty="0" smtClean="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en-GB" sz="2200" dirty="0" smtClean="0">
                <a:solidFill>
                  <a:schemeClr val="bg1"/>
                </a:solidFill>
                <a:ea typeface="Calibri" panose="020F0502020204030204" pitchFamily="34" charset="0"/>
                <a:cs typeface="Times New Roman" panose="02020603050405020304" pitchFamily="18" charset="0"/>
              </a:rPr>
              <a:t>The objectives of a low carbon economy, tackling climate change, fewer emissions, combatting noise pollution and the shift to the least polluting transport modes seems to be in contradiction with the policy of accommodating as many flights in European airspace as there may be</a:t>
            </a:r>
            <a:endParaRPr lang="hu-HU" sz="2200" dirty="0" smtClean="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en-GB" sz="2200" dirty="0" smtClean="0">
                <a:solidFill>
                  <a:schemeClr val="bg1"/>
                </a:solidFill>
                <a:ea typeface="Calibri" panose="020F0502020204030204" pitchFamily="34" charset="0"/>
                <a:cs typeface="Times New Roman" panose="02020603050405020304" pitchFamily="18" charset="0"/>
              </a:rPr>
              <a:t>The policy objective of ATM liberalization stemming from the concept of the internal market may contradict </a:t>
            </a:r>
            <a:r>
              <a:rPr lang="hu-HU" sz="2200" dirty="0" smtClean="0">
                <a:solidFill>
                  <a:schemeClr val="bg1"/>
                </a:solidFill>
                <a:ea typeface="Calibri" panose="020F0502020204030204" pitchFamily="34" charset="0"/>
                <a:cs typeface="Times New Roman" panose="02020603050405020304" pitchFamily="18" charset="0"/>
              </a:rPr>
              <a:t>policy </a:t>
            </a:r>
            <a:r>
              <a:rPr lang="hu-HU" sz="2200" dirty="0" err="1" smtClean="0">
                <a:solidFill>
                  <a:schemeClr val="bg1"/>
                </a:solidFill>
                <a:ea typeface="Calibri" panose="020F0502020204030204" pitchFamily="34" charset="0"/>
                <a:cs typeface="Times New Roman" panose="02020603050405020304" pitchFamily="18" charset="0"/>
              </a:rPr>
              <a:t>objectives</a:t>
            </a:r>
            <a:r>
              <a:rPr lang="hu-HU" sz="2200" dirty="0" smtClean="0">
                <a:solidFill>
                  <a:schemeClr val="bg1"/>
                </a:solidFill>
                <a:ea typeface="Calibri" panose="020F0502020204030204" pitchFamily="34" charset="0"/>
                <a:cs typeface="Times New Roman" panose="02020603050405020304" pitchFamily="18" charset="0"/>
              </a:rPr>
              <a:t> of </a:t>
            </a:r>
            <a:r>
              <a:rPr lang="hu-HU" sz="2200" dirty="0" err="1" smtClean="0">
                <a:solidFill>
                  <a:schemeClr val="bg1"/>
                </a:solidFill>
                <a:ea typeface="Calibri" panose="020F0502020204030204" pitchFamily="34" charset="0"/>
                <a:cs typeface="Times New Roman" panose="02020603050405020304" pitchFamily="18" charset="0"/>
              </a:rPr>
              <a:t>Member</a:t>
            </a:r>
            <a:r>
              <a:rPr lang="hu-HU" sz="2200" dirty="0" smtClean="0">
                <a:solidFill>
                  <a:schemeClr val="bg1"/>
                </a:solidFill>
                <a:ea typeface="Calibri" panose="020F0502020204030204" pitchFamily="34" charset="0"/>
                <a:cs typeface="Times New Roman" panose="02020603050405020304" pitchFamily="18" charset="0"/>
              </a:rPr>
              <a:t> </a:t>
            </a:r>
            <a:r>
              <a:rPr lang="hu-HU" sz="2200" dirty="0" err="1" smtClean="0">
                <a:solidFill>
                  <a:schemeClr val="bg1"/>
                </a:solidFill>
                <a:ea typeface="Calibri" panose="020F0502020204030204" pitchFamily="34" charset="0"/>
                <a:cs typeface="Times New Roman" panose="02020603050405020304" pitchFamily="18" charset="0"/>
              </a:rPr>
              <a:t>States</a:t>
            </a:r>
            <a:r>
              <a:rPr lang="hu-HU" sz="2200" dirty="0" smtClean="0">
                <a:solidFill>
                  <a:schemeClr val="bg1"/>
                </a:solidFill>
                <a:ea typeface="Calibri" panose="020F0502020204030204" pitchFamily="34" charset="0"/>
                <a:cs typeface="Times New Roman" panose="02020603050405020304" pitchFamily="18" charset="0"/>
              </a:rPr>
              <a:t> </a:t>
            </a:r>
            <a:r>
              <a:rPr lang="hu-HU" sz="2200" dirty="0" err="1" smtClean="0">
                <a:solidFill>
                  <a:schemeClr val="bg1"/>
                </a:solidFill>
                <a:ea typeface="Calibri" panose="020F0502020204030204" pitchFamily="34" charset="0"/>
                <a:cs typeface="Times New Roman" panose="02020603050405020304" pitchFamily="18" charset="0"/>
              </a:rPr>
              <a:t>that</a:t>
            </a:r>
            <a:r>
              <a:rPr lang="en-GB" sz="2200" dirty="0" smtClean="0">
                <a:solidFill>
                  <a:schemeClr val="bg1"/>
                </a:solidFill>
                <a:ea typeface="Calibri" panose="020F0502020204030204" pitchFamily="34" charset="0"/>
                <a:cs typeface="Times New Roman" panose="02020603050405020304" pitchFamily="18" charset="0"/>
              </a:rPr>
              <a:t> intend to define </a:t>
            </a:r>
            <a:r>
              <a:rPr lang="hu-HU" sz="2200" dirty="0" err="1" smtClean="0">
                <a:solidFill>
                  <a:schemeClr val="bg1"/>
                </a:solidFill>
                <a:ea typeface="Calibri" panose="020F0502020204030204" pitchFamily="34" charset="0"/>
                <a:cs typeface="Times New Roman" panose="02020603050405020304" pitchFamily="18" charset="0"/>
              </a:rPr>
              <a:t>certain</a:t>
            </a:r>
            <a:r>
              <a:rPr lang="hu-HU" sz="2200" dirty="0" smtClean="0">
                <a:solidFill>
                  <a:schemeClr val="bg1"/>
                </a:solidFill>
                <a:ea typeface="Calibri" panose="020F0502020204030204" pitchFamily="34" charset="0"/>
                <a:cs typeface="Times New Roman" panose="02020603050405020304" pitchFamily="18" charset="0"/>
              </a:rPr>
              <a:t> </a:t>
            </a:r>
            <a:r>
              <a:rPr lang="hu-HU" sz="2200" dirty="0" err="1" smtClean="0">
                <a:solidFill>
                  <a:schemeClr val="bg1"/>
                </a:solidFill>
                <a:ea typeface="Calibri" panose="020F0502020204030204" pitchFamily="34" charset="0"/>
                <a:cs typeface="Times New Roman" panose="02020603050405020304" pitchFamily="18" charset="0"/>
              </a:rPr>
              <a:t>functions</a:t>
            </a:r>
            <a:r>
              <a:rPr lang="hu-HU" sz="2200" dirty="0" smtClean="0">
                <a:solidFill>
                  <a:schemeClr val="bg1"/>
                </a:solidFill>
                <a:ea typeface="Calibri" panose="020F0502020204030204" pitchFamily="34" charset="0"/>
                <a:cs typeface="Times New Roman" panose="02020603050405020304" pitchFamily="18" charset="0"/>
              </a:rPr>
              <a:t> a</a:t>
            </a:r>
            <a:r>
              <a:rPr lang="en-GB" sz="2200" dirty="0" smtClean="0">
                <a:solidFill>
                  <a:schemeClr val="bg1"/>
                </a:solidFill>
                <a:ea typeface="Calibri" panose="020F0502020204030204" pitchFamily="34" charset="0"/>
                <a:cs typeface="Times New Roman" panose="02020603050405020304" pitchFamily="18" charset="0"/>
              </a:rPr>
              <a:t>s state prerogatives</a:t>
            </a:r>
            <a:endParaRPr lang="hu-HU" sz="2200" dirty="0" smtClean="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en-GB" sz="2200" dirty="0" smtClean="0">
                <a:solidFill>
                  <a:schemeClr val="bg1"/>
                </a:solidFill>
                <a:ea typeface="Calibri" panose="020F0502020204030204" pitchFamily="34" charset="0"/>
                <a:cs typeface="Times New Roman" panose="02020603050405020304" pitchFamily="18" charset="0"/>
              </a:rPr>
              <a:t>The increasing presence of market forces in the sector could make it more difficult to guarantee socially desirable outcomes and the delivery of certain public goods</a:t>
            </a:r>
            <a:endParaRPr lang="hu-HU" sz="2200" dirty="0" smtClean="0">
              <a:solidFill>
                <a:schemeClr val="bg1"/>
              </a:solidFill>
              <a:ea typeface="Calibri" panose="020F0502020204030204" pitchFamily="34" charset="0"/>
              <a:cs typeface="Times New Roman" panose="02020603050405020304" pitchFamily="18" charset="0"/>
            </a:endParaRPr>
          </a:p>
          <a:p>
            <a:pPr marL="342900" indent="-342900" algn="just">
              <a:lnSpc>
                <a:spcPct val="100000"/>
              </a:lnSpc>
              <a:spcBef>
                <a:spcPts val="0"/>
              </a:spcBef>
              <a:buFont typeface="Wingdings" panose="05000000000000000000" pitchFamily="2" charset="2"/>
              <a:buChar char=""/>
              <a:tabLst>
                <a:tab pos="1365250" algn="l"/>
              </a:tabLst>
            </a:pPr>
            <a:r>
              <a:rPr lang="en-GB" sz="2200" dirty="0">
                <a:solidFill>
                  <a:schemeClr val="bg1"/>
                </a:solidFill>
                <a:ea typeface="Calibri" panose="020F0502020204030204" pitchFamily="34" charset="0"/>
                <a:cs typeface="Times New Roman" panose="02020603050405020304" pitchFamily="18" charset="0"/>
              </a:rPr>
              <a:t>The policy objective of </a:t>
            </a:r>
            <a:r>
              <a:rPr lang="hu-HU" sz="2200" dirty="0" err="1">
                <a:solidFill>
                  <a:schemeClr val="bg1"/>
                </a:solidFill>
                <a:ea typeface="Calibri" panose="020F0502020204030204" pitchFamily="34" charset="0"/>
                <a:cs typeface="Times New Roman" panose="02020603050405020304" pitchFamily="18" charset="0"/>
              </a:rPr>
              <a:t>supporting</a:t>
            </a:r>
            <a:r>
              <a:rPr lang="hu-HU" sz="2200" dirty="0">
                <a:solidFill>
                  <a:schemeClr val="bg1"/>
                </a:solidFill>
                <a:ea typeface="Calibri" panose="020F0502020204030204" pitchFamily="34" charset="0"/>
                <a:cs typeface="Times New Roman" panose="02020603050405020304" pitchFamily="18" charset="0"/>
              </a:rPr>
              <a:t> </a:t>
            </a:r>
            <a:r>
              <a:rPr lang="hu-HU" sz="2200" dirty="0" err="1">
                <a:solidFill>
                  <a:schemeClr val="bg1"/>
                </a:solidFill>
                <a:ea typeface="Calibri" panose="020F0502020204030204" pitchFamily="34" charset="0"/>
                <a:cs typeface="Times New Roman" panose="02020603050405020304" pitchFamily="18" charset="0"/>
              </a:rPr>
              <a:t>industrial</a:t>
            </a:r>
            <a:r>
              <a:rPr lang="hu-HU" sz="2200" dirty="0">
                <a:solidFill>
                  <a:schemeClr val="bg1"/>
                </a:solidFill>
                <a:ea typeface="Calibri" panose="020F0502020204030204" pitchFamily="34" charset="0"/>
                <a:cs typeface="Times New Roman" panose="02020603050405020304" pitchFamily="18" charset="0"/>
              </a:rPr>
              <a:t> </a:t>
            </a:r>
            <a:r>
              <a:rPr lang="hu-HU" sz="2200" dirty="0" err="1">
                <a:solidFill>
                  <a:schemeClr val="bg1"/>
                </a:solidFill>
                <a:ea typeface="Calibri" panose="020F0502020204030204" pitchFamily="34" charset="0"/>
                <a:cs typeface="Times New Roman" panose="02020603050405020304" pitchFamily="18" charset="0"/>
              </a:rPr>
              <a:t>partnerships</a:t>
            </a:r>
            <a:r>
              <a:rPr lang="hu-HU" sz="2200" dirty="0">
                <a:solidFill>
                  <a:schemeClr val="bg1"/>
                </a:solidFill>
                <a:ea typeface="Calibri" panose="020F0502020204030204" pitchFamily="34" charset="0"/>
                <a:cs typeface="Times New Roman" panose="02020603050405020304" pitchFamily="18" charset="0"/>
              </a:rPr>
              <a:t> and </a:t>
            </a:r>
            <a:r>
              <a:rPr lang="en-GB" sz="2200" dirty="0">
                <a:solidFill>
                  <a:schemeClr val="bg1"/>
                </a:solidFill>
                <a:ea typeface="Calibri" panose="020F0502020204030204" pitchFamily="34" charset="0"/>
                <a:cs typeface="Times New Roman" panose="02020603050405020304" pitchFamily="18" charset="0"/>
              </a:rPr>
              <a:t>empowering industry through granting more decision-making powers to industry stakeholders over key ATM infrastructure</a:t>
            </a:r>
            <a:r>
              <a:rPr lang="hu-HU" sz="2200" dirty="0">
                <a:solidFill>
                  <a:schemeClr val="bg1"/>
                </a:solidFill>
                <a:ea typeface="Calibri" panose="020F0502020204030204" pitchFamily="34" charset="0"/>
                <a:cs typeface="Times New Roman" panose="02020603050405020304" pitchFamily="18" charset="0"/>
              </a:rPr>
              <a:t> and </a:t>
            </a:r>
            <a:r>
              <a:rPr lang="hu-HU" sz="2200" dirty="0" err="1">
                <a:solidFill>
                  <a:schemeClr val="bg1"/>
                </a:solidFill>
                <a:ea typeface="Calibri" panose="020F0502020204030204" pitchFamily="34" charset="0"/>
                <a:cs typeface="Times New Roman" panose="02020603050405020304" pitchFamily="18" charset="0"/>
              </a:rPr>
              <a:t>operations</a:t>
            </a:r>
            <a:r>
              <a:rPr lang="hu-HU" sz="2200" dirty="0">
                <a:solidFill>
                  <a:schemeClr val="bg1"/>
                </a:solidFill>
                <a:ea typeface="Calibri" panose="020F0502020204030204" pitchFamily="34" charset="0"/>
                <a:cs typeface="Times New Roman" panose="02020603050405020304" pitchFamily="18" charset="0"/>
              </a:rPr>
              <a:t> </a:t>
            </a:r>
            <a:r>
              <a:rPr lang="en-GB" sz="2200" dirty="0">
                <a:solidFill>
                  <a:schemeClr val="bg1"/>
                </a:solidFill>
                <a:ea typeface="Calibri" panose="020F0502020204030204" pitchFamily="34" charset="0"/>
                <a:cs typeface="Times New Roman" panose="02020603050405020304" pitchFamily="18" charset="0"/>
              </a:rPr>
              <a:t>may contradict the competition policy objective of the prevention of the distortion of </a:t>
            </a:r>
            <a:r>
              <a:rPr lang="en-GB" sz="2200" dirty="0" smtClean="0">
                <a:solidFill>
                  <a:schemeClr val="bg1"/>
                </a:solidFill>
                <a:ea typeface="Calibri" panose="020F0502020204030204" pitchFamily="34" charset="0"/>
                <a:cs typeface="Times New Roman" panose="02020603050405020304" pitchFamily="18" charset="0"/>
              </a:rPr>
              <a:t>competition</a:t>
            </a:r>
            <a:r>
              <a:rPr lang="hu-HU" sz="2200" dirty="0" smtClean="0">
                <a:solidFill>
                  <a:schemeClr val="bg1"/>
                </a:solidFill>
                <a:ea typeface="Calibri" panose="020F0502020204030204" pitchFamily="34" charset="0"/>
                <a:cs typeface="Times New Roman" panose="02020603050405020304" pitchFamily="18" charset="0"/>
              </a:rPr>
              <a:t> (building </a:t>
            </a:r>
            <a:r>
              <a:rPr lang="hu-HU" sz="2200" dirty="0" err="1" smtClean="0">
                <a:solidFill>
                  <a:schemeClr val="bg1"/>
                </a:solidFill>
                <a:ea typeface="Calibri" panose="020F0502020204030204" pitchFamily="34" charset="0"/>
                <a:cs typeface="Times New Roman" panose="02020603050405020304" pitchFamily="18" charset="0"/>
              </a:rPr>
              <a:t>blocks</a:t>
            </a:r>
            <a:r>
              <a:rPr lang="hu-HU" sz="2200" dirty="0" smtClean="0">
                <a:solidFill>
                  <a:schemeClr val="bg1"/>
                </a:solidFill>
                <a:ea typeface="Calibri" panose="020F0502020204030204" pitchFamily="34" charset="0"/>
                <a:cs typeface="Times New Roman" panose="02020603050405020304" pitchFamily="18" charset="0"/>
              </a:rPr>
              <a:t> of market </a:t>
            </a:r>
            <a:r>
              <a:rPr lang="hu-HU" sz="2200" dirty="0" err="1" smtClean="0">
                <a:solidFill>
                  <a:schemeClr val="bg1"/>
                </a:solidFill>
                <a:ea typeface="Calibri" panose="020F0502020204030204" pitchFamily="34" charset="0"/>
                <a:cs typeface="Times New Roman" panose="02020603050405020304" pitchFamily="18" charset="0"/>
              </a:rPr>
              <a:t>power</a:t>
            </a:r>
            <a:r>
              <a:rPr lang="hu-HU" sz="2200" dirty="0" smtClean="0">
                <a:solidFill>
                  <a:schemeClr val="bg1"/>
                </a:solidFill>
                <a:ea typeface="Calibri" panose="020F0502020204030204" pitchFamily="34" charset="0"/>
                <a:cs typeface="Times New Roman" panose="02020603050405020304" pitchFamily="18" charset="0"/>
              </a:rPr>
              <a:t>)</a:t>
            </a:r>
            <a:endParaRPr lang="hu-HU" sz="2200" dirty="0">
              <a:solidFill>
                <a:schemeClr val="bg1"/>
              </a:solidFill>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Font typeface="Wingdings" panose="05000000000000000000" pitchFamily="2" charset="2"/>
              <a:buChar char=""/>
              <a:tabLst>
                <a:tab pos="1365250" algn="l"/>
              </a:tabLst>
            </a:pPr>
            <a:r>
              <a:rPr lang="en-GB" sz="2200" dirty="0" smtClean="0">
                <a:solidFill>
                  <a:schemeClr val="bg1"/>
                </a:solidFill>
                <a:ea typeface="Calibri" panose="020F0502020204030204" pitchFamily="34" charset="0"/>
                <a:cs typeface="Times New Roman" panose="02020603050405020304" pitchFamily="18" charset="0"/>
              </a:rPr>
              <a:t>The policy objective of digitalizing the Single European Sky raises the need for data concentration, which in turn may raise competition policy concerns, especially in case the data is accumulated by private companies</a:t>
            </a:r>
            <a:endParaRPr lang="hu-HU" sz="2200" dirty="0" smtClean="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17941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ormAutofit fontScale="90000"/>
          </a:bodyPr>
          <a:lstStyle/>
          <a:p>
            <a:r>
              <a:rPr lang="hu-HU" dirty="0" smtClean="0">
                <a:solidFill>
                  <a:srgbClr val="FFC000"/>
                </a:solidFill>
              </a:rPr>
              <a:t/>
            </a:r>
            <a:br>
              <a:rPr lang="hu-HU" dirty="0" smtClean="0">
                <a:solidFill>
                  <a:srgbClr val="FFC000"/>
                </a:solidFill>
              </a:rPr>
            </a:br>
            <a:r>
              <a:rPr lang="hu-HU" dirty="0">
                <a:solidFill>
                  <a:srgbClr val="FFC000"/>
                </a:solidFill>
              </a:rPr>
              <a:t/>
            </a:r>
            <a:br>
              <a:rPr lang="hu-HU" dirty="0">
                <a:solidFill>
                  <a:srgbClr val="FFC000"/>
                </a:solidFill>
              </a:rPr>
            </a:br>
            <a:r>
              <a:rPr lang="hu-HU" dirty="0" err="1" smtClean="0">
                <a:solidFill>
                  <a:srgbClr val="FFC000"/>
                </a:solidFill>
              </a:rPr>
              <a:t>Disruption</a:t>
            </a:r>
            <a:r>
              <a:rPr lang="hu-HU" dirty="0" smtClean="0">
                <a:solidFill>
                  <a:srgbClr val="FFC000"/>
                </a:solidFill>
              </a:rPr>
              <a:t/>
            </a:r>
            <a:br>
              <a:rPr lang="hu-HU" dirty="0" smtClean="0">
                <a:solidFill>
                  <a:srgbClr val="FFC000"/>
                </a:solidFill>
              </a:rPr>
            </a:b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a:normAutofit fontScale="85000" lnSpcReduction="10000"/>
          </a:bodyPr>
          <a:lstStyle/>
          <a:p>
            <a:pPr marL="0" indent="0">
              <a:buNone/>
            </a:pPr>
            <a:r>
              <a:rPr lang="hu-HU" u="sng" dirty="0" err="1" smtClean="0">
                <a:solidFill>
                  <a:schemeClr val="bg1"/>
                </a:solidFill>
              </a:rPr>
              <a:t>Potential</a:t>
            </a:r>
            <a:r>
              <a:rPr lang="hu-HU" u="sng" dirty="0" smtClean="0">
                <a:solidFill>
                  <a:schemeClr val="bg1"/>
                </a:solidFill>
              </a:rPr>
              <a:t> </a:t>
            </a:r>
            <a:r>
              <a:rPr lang="hu-HU" u="sng" dirty="0" err="1" smtClean="0">
                <a:solidFill>
                  <a:schemeClr val="bg1"/>
                </a:solidFill>
              </a:rPr>
              <a:t>sources</a:t>
            </a:r>
            <a:r>
              <a:rPr lang="hu-HU" u="sng" dirty="0" smtClean="0">
                <a:solidFill>
                  <a:schemeClr val="bg1"/>
                </a:solidFill>
              </a:rPr>
              <a:t> of </a:t>
            </a:r>
            <a:r>
              <a:rPr lang="hu-HU" u="sng" dirty="0" err="1" smtClean="0">
                <a:solidFill>
                  <a:schemeClr val="bg1"/>
                </a:solidFill>
              </a:rPr>
              <a:t>disruption</a:t>
            </a:r>
            <a:r>
              <a:rPr lang="hu-HU" u="sng" dirty="0" smtClean="0">
                <a:solidFill>
                  <a:schemeClr val="bg1"/>
                </a:solidFill>
              </a:rPr>
              <a:t> in ATM</a:t>
            </a:r>
            <a:r>
              <a:rPr lang="hu-HU" dirty="0" smtClean="0">
                <a:solidFill>
                  <a:schemeClr val="bg1"/>
                </a:solidFill>
              </a:rPr>
              <a:t>:</a:t>
            </a:r>
            <a:endParaRPr lang="en-US" dirty="0" smtClean="0">
              <a:solidFill>
                <a:schemeClr val="bg1"/>
              </a:solidFill>
            </a:endParaRPr>
          </a:p>
          <a:p>
            <a:pPr>
              <a:buFont typeface="Wingdings" panose="05000000000000000000" pitchFamily="2" charset="2"/>
              <a:buChar char="§"/>
            </a:pPr>
            <a:r>
              <a:rPr lang="hu-HU" dirty="0" err="1" smtClean="0">
                <a:solidFill>
                  <a:schemeClr val="bg1"/>
                </a:solidFill>
              </a:rPr>
              <a:t>Revolutionary</a:t>
            </a:r>
            <a:r>
              <a:rPr lang="hu-HU" dirty="0" smtClean="0">
                <a:solidFill>
                  <a:schemeClr val="bg1"/>
                </a:solidFill>
              </a:rPr>
              <a:t> </a:t>
            </a:r>
            <a:r>
              <a:rPr lang="hu-HU" dirty="0" err="1" smtClean="0">
                <a:solidFill>
                  <a:schemeClr val="bg1"/>
                </a:solidFill>
              </a:rPr>
              <a:t>innovation</a:t>
            </a:r>
            <a:r>
              <a:rPr lang="hu-HU" dirty="0" smtClean="0">
                <a:solidFill>
                  <a:schemeClr val="bg1"/>
                </a:solidFill>
              </a:rPr>
              <a:t> </a:t>
            </a:r>
            <a:r>
              <a:rPr lang="hu-HU" dirty="0" err="1" smtClean="0">
                <a:solidFill>
                  <a:schemeClr val="bg1"/>
                </a:solidFill>
              </a:rPr>
              <a:t>as</a:t>
            </a:r>
            <a:r>
              <a:rPr lang="hu-HU" dirty="0" smtClean="0">
                <a:solidFill>
                  <a:schemeClr val="bg1"/>
                </a:solidFill>
              </a:rPr>
              <a:t> </a:t>
            </a:r>
            <a:r>
              <a:rPr lang="hu-HU" dirty="0" err="1" smtClean="0">
                <a:solidFill>
                  <a:schemeClr val="bg1"/>
                </a:solidFill>
              </a:rPr>
              <a:t>opposed</a:t>
            </a:r>
            <a:r>
              <a:rPr lang="hu-HU" dirty="0" smtClean="0">
                <a:solidFill>
                  <a:schemeClr val="bg1"/>
                </a:solidFill>
              </a:rPr>
              <a:t> </a:t>
            </a:r>
            <a:r>
              <a:rPr lang="hu-HU" dirty="0" err="1" smtClean="0">
                <a:solidFill>
                  <a:schemeClr val="bg1"/>
                </a:solidFill>
              </a:rPr>
              <a:t>to</a:t>
            </a:r>
            <a:r>
              <a:rPr lang="hu-HU" dirty="0" smtClean="0">
                <a:solidFill>
                  <a:schemeClr val="bg1"/>
                </a:solidFill>
              </a:rPr>
              <a:t> </a:t>
            </a:r>
            <a:r>
              <a:rPr lang="hu-HU" dirty="0" err="1" smtClean="0">
                <a:solidFill>
                  <a:schemeClr val="bg1"/>
                </a:solidFill>
              </a:rPr>
              <a:t>evolutinary</a:t>
            </a:r>
            <a:r>
              <a:rPr lang="hu-HU" dirty="0" smtClean="0">
                <a:solidFill>
                  <a:schemeClr val="bg1"/>
                </a:solidFill>
              </a:rPr>
              <a:t> </a:t>
            </a:r>
            <a:r>
              <a:rPr lang="hu-HU" dirty="0" err="1" smtClean="0">
                <a:solidFill>
                  <a:schemeClr val="bg1"/>
                </a:solidFill>
              </a:rPr>
              <a:t>innovation</a:t>
            </a:r>
            <a:endParaRPr lang="hu-HU" dirty="0" smtClean="0">
              <a:solidFill>
                <a:schemeClr val="bg1"/>
              </a:solidFill>
            </a:endParaRPr>
          </a:p>
          <a:p>
            <a:pPr>
              <a:buFont typeface="Wingdings" panose="05000000000000000000" pitchFamily="2" charset="2"/>
              <a:buChar char="§"/>
            </a:pPr>
            <a:r>
              <a:rPr lang="hu-HU" dirty="0" err="1" smtClean="0">
                <a:solidFill>
                  <a:schemeClr val="bg1"/>
                </a:solidFill>
              </a:rPr>
              <a:t>Evolving</a:t>
            </a:r>
            <a:r>
              <a:rPr lang="hu-HU" dirty="0" smtClean="0">
                <a:solidFill>
                  <a:schemeClr val="bg1"/>
                </a:solidFill>
              </a:rPr>
              <a:t> new </a:t>
            </a:r>
            <a:r>
              <a:rPr lang="hu-HU" dirty="0" err="1" smtClean="0">
                <a:solidFill>
                  <a:schemeClr val="bg1"/>
                </a:solidFill>
              </a:rPr>
              <a:t>infrastructures</a:t>
            </a:r>
            <a:endParaRPr lang="hu-HU" dirty="0" smtClean="0">
              <a:solidFill>
                <a:schemeClr val="bg1"/>
              </a:solidFill>
            </a:endParaRPr>
          </a:p>
          <a:p>
            <a:pPr>
              <a:buFont typeface="Wingdings" panose="05000000000000000000" pitchFamily="2" charset="2"/>
              <a:buChar char="§"/>
            </a:pPr>
            <a:r>
              <a:rPr lang="hu-HU" dirty="0" err="1" smtClean="0">
                <a:solidFill>
                  <a:schemeClr val="bg1"/>
                </a:solidFill>
              </a:rPr>
              <a:t>Dissolution</a:t>
            </a:r>
            <a:r>
              <a:rPr lang="hu-HU" dirty="0" smtClean="0">
                <a:solidFill>
                  <a:schemeClr val="bg1"/>
                </a:solidFill>
              </a:rPr>
              <a:t> of </a:t>
            </a:r>
            <a:r>
              <a:rPr lang="hu-HU" dirty="0" err="1" smtClean="0">
                <a:solidFill>
                  <a:schemeClr val="bg1"/>
                </a:solidFill>
              </a:rPr>
              <a:t>the</a:t>
            </a:r>
            <a:r>
              <a:rPr lang="hu-HU" dirty="0" smtClean="0">
                <a:solidFill>
                  <a:schemeClr val="bg1"/>
                </a:solidFill>
              </a:rPr>
              <a:t> </a:t>
            </a:r>
            <a:r>
              <a:rPr lang="hu-HU" dirty="0" err="1" smtClean="0">
                <a:solidFill>
                  <a:schemeClr val="bg1"/>
                </a:solidFill>
              </a:rPr>
              <a:t>traditional</a:t>
            </a:r>
            <a:r>
              <a:rPr lang="hu-HU" dirty="0" smtClean="0">
                <a:solidFill>
                  <a:schemeClr val="bg1"/>
                </a:solidFill>
              </a:rPr>
              <a:t> </a:t>
            </a:r>
            <a:r>
              <a:rPr lang="hu-HU" dirty="0" err="1" smtClean="0">
                <a:solidFill>
                  <a:schemeClr val="bg1"/>
                </a:solidFill>
              </a:rPr>
              <a:t>aviation</a:t>
            </a:r>
            <a:r>
              <a:rPr lang="hu-HU" dirty="0" smtClean="0">
                <a:solidFill>
                  <a:schemeClr val="bg1"/>
                </a:solidFill>
              </a:rPr>
              <a:t> </a:t>
            </a:r>
            <a:r>
              <a:rPr lang="hu-HU" dirty="0" err="1" smtClean="0">
                <a:solidFill>
                  <a:schemeClr val="bg1"/>
                </a:solidFill>
              </a:rPr>
              <a:t>value</a:t>
            </a:r>
            <a:r>
              <a:rPr lang="hu-HU" dirty="0" smtClean="0">
                <a:solidFill>
                  <a:schemeClr val="bg1"/>
                </a:solidFill>
              </a:rPr>
              <a:t> </a:t>
            </a:r>
            <a:r>
              <a:rPr lang="hu-HU" dirty="0" err="1" smtClean="0">
                <a:solidFill>
                  <a:schemeClr val="bg1"/>
                </a:solidFill>
              </a:rPr>
              <a:t>chain</a:t>
            </a:r>
            <a:r>
              <a:rPr lang="hu-HU" dirty="0" smtClean="0">
                <a:solidFill>
                  <a:schemeClr val="bg1"/>
                </a:solidFill>
              </a:rPr>
              <a:t>, </a:t>
            </a:r>
            <a:r>
              <a:rPr lang="hu-HU" dirty="0" err="1" smtClean="0">
                <a:solidFill>
                  <a:schemeClr val="bg1"/>
                </a:solidFill>
              </a:rPr>
              <a:t>dissolution</a:t>
            </a:r>
            <a:r>
              <a:rPr lang="hu-HU" dirty="0" smtClean="0">
                <a:solidFill>
                  <a:schemeClr val="bg1"/>
                </a:solidFill>
              </a:rPr>
              <a:t> of </a:t>
            </a:r>
            <a:r>
              <a:rPr lang="hu-HU" dirty="0" err="1" smtClean="0">
                <a:solidFill>
                  <a:schemeClr val="bg1"/>
                </a:solidFill>
              </a:rPr>
              <a:t>the</a:t>
            </a:r>
            <a:r>
              <a:rPr lang="hu-HU" dirty="0" smtClean="0">
                <a:solidFill>
                  <a:schemeClr val="bg1"/>
                </a:solidFill>
              </a:rPr>
              <a:t> ATM </a:t>
            </a:r>
            <a:r>
              <a:rPr lang="hu-HU" dirty="0" err="1" smtClean="0">
                <a:solidFill>
                  <a:schemeClr val="bg1"/>
                </a:solidFill>
              </a:rPr>
              <a:t>setor</a:t>
            </a:r>
            <a:endParaRPr lang="hu-HU" dirty="0" smtClean="0">
              <a:solidFill>
                <a:schemeClr val="bg1"/>
              </a:solidFill>
            </a:endParaRPr>
          </a:p>
          <a:p>
            <a:pPr>
              <a:buFont typeface="Wingdings" panose="05000000000000000000" pitchFamily="2" charset="2"/>
              <a:buChar char="§"/>
            </a:pPr>
            <a:r>
              <a:rPr lang="hu-HU" dirty="0" smtClean="0">
                <a:solidFill>
                  <a:schemeClr val="bg1"/>
                </a:solidFill>
              </a:rPr>
              <a:t>New business </a:t>
            </a:r>
            <a:r>
              <a:rPr lang="hu-HU" dirty="0" err="1" smtClean="0">
                <a:solidFill>
                  <a:schemeClr val="bg1"/>
                </a:solidFill>
              </a:rPr>
              <a:t>models</a:t>
            </a:r>
            <a:endParaRPr lang="hu-HU" dirty="0" smtClean="0">
              <a:solidFill>
                <a:schemeClr val="bg1"/>
              </a:solidFill>
            </a:endParaRPr>
          </a:p>
          <a:p>
            <a:pPr>
              <a:buFont typeface="Wingdings" panose="05000000000000000000" pitchFamily="2" charset="2"/>
              <a:buChar char="§"/>
            </a:pPr>
            <a:r>
              <a:rPr lang="hu-HU" dirty="0" err="1" smtClean="0">
                <a:solidFill>
                  <a:schemeClr val="bg1"/>
                </a:solidFill>
              </a:rPr>
              <a:t>Climate</a:t>
            </a:r>
            <a:r>
              <a:rPr lang="hu-HU" dirty="0" smtClean="0">
                <a:solidFill>
                  <a:schemeClr val="bg1"/>
                </a:solidFill>
              </a:rPr>
              <a:t> </a:t>
            </a:r>
            <a:r>
              <a:rPr lang="hu-HU" dirty="0" err="1" smtClean="0">
                <a:solidFill>
                  <a:schemeClr val="bg1"/>
                </a:solidFill>
              </a:rPr>
              <a:t>change</a:t>
            </a:r>
            <a:endParaRPr lang="hu-HU" dirty="0" smtClean="0">
              <a:solidFill>
                <a:schemeClr val="bg1"/>
              </a:solidFill>
            </a:endParaRPr>
          </a:p>
          <a:p>
            <a:pPr>
              <a:buFont typeface="Wingdings" panose="05000000000000000000" pitchFamily="2" charset="2"/>
              <a:buChar char="§"/>
            </a:pPr>
            <a:endParaRPr lang="hu-HU" dirty="0" smtClean="0">
              <a:solidFill>
                <a:schemeClr val="bg1"/>
              </a:solidFill>
            </a:endParaRPr>
          </a:p>
          <a:p>
            <a:pPr marL="0" indent="0">
              <a:buNone/>
            </a:pPr>
            <a:r>
              <a:rPr lang="hu-HU" u="sng" dirty="0" smtClean="0">
                <a:solidFill>
                  <a:schemeClr val="bg1"/>
                </a:solidFill>
              </a:rPr>
              <a:t>Policy and </a:t>
            </a:r>
            <a:r>
              <a:rPr lang="hu-HU" u="sng" dirty="0" err="1" smtClean="0">
                <a:solidFill>
                  <a:schemeClr val="bg1"/>
                </a:solidFill>
              </a:rPr>
              <a:t>regulatory</a:t>
            </a:r>
            <a:r>
              <a:rPr lang="hu-HU" u="sng" dirty="0" smtClean="0">
                <a:solidFill>
                  <a:schemeClr val="bg1"/>
                </a:solidFill>
              </a:rPr>
              <a:t> </a:t>
            </a:r>
            <a:r>
              <a:rPr lang="hu-HU" u="sng" dirty="0" err="1" smtClean="0">
                <a:solidFill>
                  <a:schemeClr val="bg1"/>
                </a:solidFill>
              </a:rPr>
              <a:t>objective</a:t>
            </a:r>
            <a:r>
              <a:rPr lang="hu-HU" dirty="0" smtClean="0">
                <a:solidFill>
                  <a:schemeClr val="bg1"/>
                </a:solidFill>
              </a:rPr>
              <a:t>: </a:t>
            </a:r>
            <a:r>
              <a:rPr lang="hu-HU" dirty="0" err="1" smtClean="0">
                <a:solidFill>
                  <a:schemeClr val="bg1"/>
                </a:solidFill>
              </a:rPr>
              <a:t>avoiding</a:t>
            </a:r>
            <a:r>
              <a:rPr lang="hu-HU" dirty="0" smtClean="0">
                <a:solidFill>
                  <a:schemeClr val="bg1"/>
                </a:solidFill>
              </a:rPr>
              <a:t> policy/</a:t>
            </a:r>
            <a:r>
              <a:rPr lang="hu-HU" dirty="0" err="1" smtClean="0">
                <a:solidFill>
                  <a:schemeClr val="bg1"/>
                </a:solidFill>
              </a:rPr>
              <a:t>regulatory</a:t>
            </a:r>
            <a:r>
              <a:rPr lang="hu-HU" dirty="0" smtClean="0">
                <a:solidFill>
                  <a:schemeClr val="bg1"/>
                </a:solidFill>
              </a:rPr>
              <a:t> </a:t>
            </a:r>
            <a:r>
              <a:rPr lang="hu-HU" dirty="0" err="1" smtClean="0">
                <a:solidFill>
                  <a:schemeClr val="bg1"/>
                </a:solidFill>
              </a:rPr>
              <a:t>disruption</a:t>
            </a:r>
            <a:r>
              <a:rPr lang="hu-HU" dirty="0" smtClean="0">
                <a:solidFill>
                  <a:schemeClr val="bg1"/>
                </a:solidFill>
              </a:rPr>
              <a:t>, </a:t>
            </a:r>
            <a:r>
              <a:rPr lang="hu-HU" dirty="0" err="1" smtClean="0">
                <a:solidFill>
                  <a:schemeClr val="bg1"/>
                </a:solidFill>
              </a:rPr>
              <a:t>considering</a:t>
            </a:r>
            <a:endParaRPr lang="hu-HU" dirty="0">
              <a:solidFill>
                <a:schemeClr val="bg1"/>
              </a:solidFill>
            </a:endParaRPr>
          </a:p>
          <a:p>
            <a:pPr>
              <a:buFont typeface="Wingdings" panose="05000000000000000000" pitchFamily="2" charset="2"/>
              <a:buChar char="§"/>
            </a:pPr>
            <a:r>
              <a:rPr lang="en-US" dirty="0" smtClean="0">
                <a:solidFill>
                  <a:schemeClr val="bg1"/>
                </a:solidFill>
              </a:rPr>
              <a:t>Disruptive </a:t>
            </a:r>
            <a:r>
              <a:rPr lang="en-US" dirty="0">
                <a:solidFill>
                  <a:schemeClr val="bg1"/>
                </a:solidFill>
              </a:rPr>
              <a:t>forces external to the sector need to be monitored from a regulatory perspective</a:t>
            </a:r>
          </a:p>
          <a:p>
            <a:pPr>
              <a:buFont typeface="Wingdings" panose="05000000000000000000" pitchFamily="2" charset="2"/>
              <a:buChar char="§"/>
            </a:pPr>
            <a:r>
              <a:rPr lang="en-US" dirty="0">
                <a:solidFill>
                  <a:schemeClr val="bg1"/>
                </a:solidFill>
              </a:rPr>
              <a:t>Effects of automation on operations and change of the human role</a:t>
            </a:r>
          </a:p>
          <a:p>
            <a:pPr>
              <a:buFont typeface="Wingdings" panose="05000000000000000000" pitchFamily="2" charset="2"/>
              <a:buChar char="§"/>
            </a:pPr>
            <a:r>
              <a:rPr lang="en-US" dirty="0" smtClean="0">
                <a:solidFill>
                  <a:schemeClr val="bg1"/>
                </a:solidFill>
              </a:rPr>
              <a:t>The </a:t>
            </a:r>
            <a:r>
              <a:rPr lang="en-US" dirty="0">
                <a:solidFill>
                  <a:schemeClr val="bg1"/>
                </a:solidFill>
              </a:rPr>
              <a:t>technological vision should probably go beyond improving legacy infrastructure</a:t>
            </a:r>
          </a:p>
          <a:p>
            <a:pPr>
              <a:buFont typeface="Wingdings" panose="05000000000000000000" pitchFamily="2" charset="2"/>
              <a:buChar char="§"/>
            </a:pPr>
            <a:r>
              <a:rPr lang="en-US" dirty="0" smtClean="0">
                <a:solidFill>
                  <a:schemeClr val="bg1"/>
                </a:solidFill>
              </a:rPr>
              <a:t>New </a:t>
            </a:r>
            <a:r>
              <a:rPr lang="en-US" dirty="0">
                <a:solidFill>
                  <a:schemeClr val="bg1"/>
                </a:solidFill>
              </a:rPr>
              <a:t>forms of public-private partnerships </a:t>
            </a:r>
            <a:r>
              <a:rPr lang="hu-HU" dirty="0" err="1" smtClean="0">
                <a:solidFill>
                  <a:schemeClr val="bg1"/>
                </a:solidFill>
              </a:rPr>
              <a:t>may</a:t>
            </a:r>
            <a:r>
              <a:rPr lang="hu-HU" dirty="0" smtClean="0">
                <a:solidFill>
                  <a:schemeClr val="bg1"/>
                </a:solidFill>
              </a:rPr>
              <a:t> </a:t>
            </a:r>
            <a:r>
              <a:rPr lang="en-US" dirty="0" smtClean="0">
                <a:solidFill>
                  <a:schemeClr val="bg1"/>
                </a:solidFill>
              </a:rPr>
              <a:t>need </a:t>
            </a:r>
            <a:r>
              <a:rPr lang="en-US" dirty="0">
                <a:solidFill>
                  <a:schemeClr val="bg1"/>
                </a:solidFill>
              </a:rPr>
              <a:t>to be explored to address the disruption issue</a:t>
            </a:r>
          </a:p>
          <a:p>
            <a:pPr marL="0" indent="0">
              <a:buNone/>
            </a:pPr>
            <a:endParaRPr lang="hu-HU" dirty="0" smtClean="0">
              <a:solidFill>
                <a:schemeClr val="bg1"/>
              </a:solidFill>
            </a:endParaRPr>
          </a:p>
          <a:p>
            <a:pPr marL="0" indent="0">
              <a:buNone/>
            </a:pPr>
            <a:endParaRPr lang="hu-HU" dirty="0" smtClean="0">
              <a:solidFill>
                <a:schemeClr val="bg1"/>
              </a:solidFill>
            </a:endParaRPr>
          </a:p>
          <a:p>
            <a:pPr>
              <a:buFont typeface="Wingdings" panose="05000000000000000000" pitchFamily="2" charset="2"/>
              <a:buChar char="§"/>
            </a:pPr>
            <a:endParaRPr lang="hu-HU" dirty="0" smtClean="0">
              <a:solidFill>
                <a:schemeClr val="bg1"/>
              </a:solidFill>
            </a:endParaRPr>
          </a:p>
          <a:p>
            <a:pPr>
              <a:buFont typeface="Wingdings" panose="05000000000000000000" pitchFamily="2" charset="2"/>
              <a:buChar char="§"/>
            </a:pPr>
            <a:endParaRPr lang="hu-HU" dirty="0" smtClean="0">
              <a:solidFill>
                <a:schemeClr val="bg1"/>
              </a:solidFill>
            </a:endParaRPr>
          </a:p>
          <a:p>
            <a:pPr>
              <a:buFont typeface="Wingdings" panose="05000000000000000000" pitchFamily="2" charset="2"/>
              <a:buChar char="§"/>
            </a:pPr>
            <a:endParaRPr lang="hu-HU" dirty="0">
              <a:solidFill>
                <a:schemeClr val="bg1"/>
              </a:solidFill>
            </a:endParaRPr>
          </a:p>
          <a:p>
            <a:pPr marL="0" indent="0">
              <a:buNone/>
            </a:pPr>
            <a:endParaRPr lang="hu-HU" dirty="0">
              <a:solidFill>
                <a:schemeClr val="bg1"/>
              </a:solidFill>
            </a:endParaRPr>
          </a:p>
          <a:p>
            <a:pPr marL="0" indent="0">
              <a:buNone/>
            </a:pPr>
            <a:endParaRPr lang="hu-HU" dirty="0" smtClean="0">
              <a:solidFill>
                <a:schemeClr val="bg1"/>
              </a:solidFill>
            </a:endParaRPr>
          </a:p>
          <a:p>
            <a:pPr marL="0" indent="0">
              <a:buNone/>
            </a:pPr>
            <a:endParaRPr lang="hu-HU" dirty="0">
              <a:solidFill>
                <a:schemeClr val="bg1"/>
              </a:solidFill>
            </a:endParaRPr>
          </a:p>
          <a:p>
            <a:pPr marL="0" indent="0">
              <a:buNone/>
            </a:pPr>
            <a:endParaRPr lang="hu-HU" dirty="0" smtClean="0">
              <a:solidFill>
                <a:schemeClr val="bg1"/>
              </a:solidFill>
            </a:endParaRPr>
          </a:p>
          <a:p>
            <a:pPr marL="0" indent="0">
              <a:buNone/>
            </a:pPr>
            <a:endParaRPr lang="hu-HU" dirty="0">
              <a:solidFill>
                <a:schemeClr val="bg1"/>
              </a:solidFill>
            </a:endParaRPr>
          </a:p>
          <a:p>
            <a:pPr marL="0" indent="0">
              <a:buNone/>
            </a:pPr>
            <a:endParaRPr lang="hu-HU" dirty="0">
              <a:solidFill>
                <a:schemeClr val="bg1"/>
              </a:solidFill>
            </a:endParaRPr>
          </a:p>
        </p:txBody>
      </p:sp>
    </p:spTree>
    <p:extLst>
      <p:ext uri="{BB962C8B-B14F-4D97-AF65-F5344CB8AC3E}">
        <p14:creationId xmlns:p14="http://schemas.microsoft.com/office/powerpoint/2010/main" val="1006683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ormAutofit/>
          </a:bodyPr>
          <a:lstStyle/>
          <a:p>
            <a:r>
              <a:rPr lang="hu-HU" dirty="0" smtClean="0">
                <a:solidFill>
                  <a:srgbClr val="FFC000"/>
                </a:solidFill>
              </a:rPr>
              <a:t>DATA</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a:normAutofit/>
          </a:bodyPr>
          <a:lstStyle/>
          <a:p>
            <a:pPr marL="285750" indent="-285750">
              <a:buFont typeface="Wingdings" panose="05000000000000000000" pitchFamily="2" charset="2"/>
              <a:buChar char="§"/>
            </a:pPr>
            <a:endParaRPr lang="hu-HU" sz="2200" dirty="0" smtClean="0">
              <a:solidFill>
                <a:schemeClr val="bg1"/>
              </a:solidFill>
            </a:endParaRPr>
          </a:p>
          <a:p>
            <a:pPr marL="1200150" lvl="2" indent="-285750">
              <a:buFont typeface="Wingdings" panose="05000000000000000000" pitchFamily="2" charset="2"/>
              <a:buChar char="§"/>
            </a:pPr>
            <a:r>
              <a:rPr lang="hu-HU" sz="1800" dirty="0" smtClean="0">
                <a:solidFill>
                  <a:schemeClr val="bg1"/>
                </a:solidFill>
              </a:rPr>
              <a:t>EU </a:t>
            </a:r>
            <a:r>
              <a:rPr lang="hu-HU" sz="1800" dirty="0" err="1">
                <a:solidFill>
                  <a:schemeClr val="bg1"/>
                </a:solidFill>
              </a:rPr>
              <a:t>Agency</a:t>
            </a:r>
            <a:r>
              <a:rPr lang="hu-HU" sz="1800" dirty="0">
                <a:solidFill>
                  <a:schemeClr val="bg1"/>
                </a:solidFill>
              </a:rPr>
              <a:t>?</a:t>
            </a:r>
          </a:p>
          <a:p>
            <a:pPr marL="1200150" lvl="2" indent="-285750">
              <a:buFont typeface="Wingdings" panose="05000000000000000000" pitchFamily="2" charset="2"/>
              <a:buChar char="§"/>
            </a:pPr>
            <a:r>
              <a:rPr lang="hu-HU" sz="1800" dirty="0">
                <a:solidFill>
                  <a:schemeClr val="bg1"/>
                </a:solidFill>
              </a:rPr>
              <a:t>PPP?</a:t>
            </a:r>
          </a:p>
          <a:p>
            <a:endParaRPr lang="en-US" dirty="0" smtClean="0">
              <a:solidFill>
                <a:schemeClr val="bg1"/>
              </a:solidFill>
            </a:endParaRPr>
          </a:p>
          <a:p>
            <a:pPr marL="0" indent="0">
              <a:buNone/>
            </a:pPr>
            <a:endParaRPr lang="hu-HU" dirty="0">
              <a:solidFill>
                <a:schemeClr val="bg1"/>
              </a:solidFill>
            </a:endParaRPr>
          </a:p>
        </p:txBody>
      </p:sp>
      <p:sp>
        <p:nvSpPr>
          <p:cNvPr id="8" name="Lefelé nyíl 7"/>
          <p:cNvSpPr/>
          <p:nvPr/>
        </p:nvSpPr>
        <p:spPr>
          <a:xfrm rot="13431438">
            <a:off x="1376704" y="937258"/>
            <a:ext cx="355124" cy="34100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doboz 8"/>
          <p:cNvSpPr txBox="1"/>
          <p:nvPr/>
        </p:nvSpPr>
        <p:spPr>
          <a:xfrm>
            <a:off x="8042230" y="228629"/>
            <a:ext cx="4098942" cy="2862322"/>
          </a:xfrm>
          <a:prstGeom prst="rect">
            <a:avLst/>
          </a:prstGeom>
          <a:solidFill>
            <a:schemeClr val="accent5">
              <a:lumMod val="75000"/>
            </a:schemeClr>
          </a:solidFill>
        </p:spPr>
        <p:txBody>
          <a:bodyPr wrap="square" rtlCol="0">
            <a:spAutoFit/>
          </a:bodyPr>
          <a:lstStyle/>
          <a:p>
            <a:r>
              <a:rPr lang="hu-HU" b="1" u="sng" dirty="0" err="1" smtClean="0">
                <a:solidFill>
                  <a:schemeClr val="bg1"/>
                </a:solidFill>
              </a:rPr>
              <a:t>Potential</a:t>
            </a:r>
            <a:r>
              <a:rPr lang="hu-HU" b="1" u="sng" dirty="0" smtClean="0">
                <a:solidFill>
                  <a:schemeClr val="bg1"/>
                </a:solidFill>
              </a:rPr>
              <a:t> </a:t>
            </a:r>
            <a:r>
              <a:rPr lang="hu-HU" b="1" u="sng" dirty="0" err="1" smtClean="0">
                <a:solidFill>
                  <a:schemeClr val="bg1"/>
                </a:solidFill>
              </a:rPr>
              <a:t>responsibilities</a:t>
            </a:r>
            <a:r>
              <a:rPr lang="hu-HU" b="1" u="sng" dirty="0" smtClean="0">
                <a:solidFill>
                  <a:schemeClr val="bg1"/>
                </a:solidFill>
              </a:rPr>
              <a:t>:</a:t>
            </a:r>
          </a:p>
          <a:p>
            <a:pPr marL="742950" lvl="1" indent="-285750">
              <a:buFont typeface="Wingdings" panose="05000000000000000000" pitchFamily="2" charset="2"/>
              <a:buChar char="§"/>
            </a:pPr>
            <a:r>
              <a:rPr lang="hu-HU" dirty="0" smtClean="0">
                <a:solidFill>
                  <a:schemeClr val="bg1"/>
                </a:solidFill>
              </a:rPr>
              <a:t>C</a:t>
            </a:r>
            <a:r>
              <a:rPr lang="en-GB" dirty="0" err="1" smtClean="0">
                <a:solidFill>
                  <a:schemeClr val="bg1"/>
                </a:solidFill>
              </a:rPr>
              <a:t>ollect</a:t>
            </a:r>
            <a:r>
              <a:rPr lang="en-GB" dirty="0">
                <a:solidFill>
                  <a:schemeClr val="bg1"/>
                </a:solidFill>
              </a:rPr>
              <a:t>, organize and structure data</a:t>
            </a:r>
            <a:endParaRPr lang="hu-HU" dirty="0">
              <a:solidFill>
                <a:schemeClr val="bg1"/>
              </a:solidFill>
            </a:endParaRPr>
          </a:p>
          <a:p>
            <a:pPr marL="742950" lvl="1" indent="-285750">
              <a:buFont typeface="Wingdings" panose="05000000000000000000" pitchFamily="2" charset="2"/>
              <a:buChar char="§"/>
            </a:pPr>
            <a:r>
              <a:rPr lang="hu-HU" dirty="0" err="1" smtClean="0">
                <a:solidFill>
                  <a:schemeClr val="bg1"/>
                </a:solidFill>
              </a:rPr>
              <a:t>Enforce</a:t>
            </a:r>
            <a:r>
              <a:rPr lang="hu-HU" dirty="0" smtClean="0">
                <a:solidFill>
                  <a:schemeClr val="bg1"/>
                </a:solidFill>
              </a:rPr>
              <a:t> DATA rules</a:t>
            </a:r>
          </a:p>
          <a:p>
            <a:pPr marL="742950" lvl="1" indent="-285750">
              <a:buFont typeface="Wingdings" panose="05000000000000000000" pitchFamily="2" charset="2"/>
              <a:buChar char="§"/>
            </a:pPr>
            <a:r>
              <a:rPr lang="hu-HU" dirty="0" smtClean="0">
                <a:solidFill>
                  <a:schemeClr val="bg1"/>
                </a:solidFill>
              </a:rPr>
              <a:t>D</a:t>
            </a:r>
            <a:r>
              <a:rPr lang="en-GB" dirty="0" err="1" smtClean="0">
                <a:solidFill>
                  <a:schemeClr val="bg1"/>
                </a:solidFill>
              </a:rPr>
              <a:t>efine</a:t>
            </a:r>
            <a:r>
              <a:rPr lang="en-GB" dirty="0" smtClean="0">
                <a:solidFill>
                  <a:schemeClr val="bg1"/>
                </a:solidFill>
              </a:rPr>
              <a:t> access points</a:t>
            </a:r>
            <a:endParaRPr lang="hu-HU" dirty="0" smtClean="0">
              <a:solidFill>
                <a:schemeClr val="bg1"/>
              </a:solidFill>
            </a:endParaRPr>
          </a:p>
          <a:p>
            <a:pPr marL="742950" lvl="1" indent="-285750">
              <a:buFont typeface="Wingdings" panose="05000000000000000000" pitchFamily="2" charset="2"/>
              <a:buChar char="§"/>
            </a:pPr>
            <a:r>
              <a:rPr lang="hu-HU" dirty="0" smtClean="0">
                <a:solidFill>
                  <a:schemeClr val="bg1"/>
                </a:solidFill>
              </a:rPr>
              <a:t>Grant </a:t>
            </a:r>
            <a:r>
              <a:rPr lang="hu-HU" dirty="0" err="1" smtClean="0">
                <a:solidFill>
                  <a:schemeClr val="bg1"/>
                </a:solidFill>
              </a:rPr>
              <a:t>or</a:t>
            </a:r>
            <a:r>
              <a:rPr lang="hu-HU" dirty="0" smtClean="0">
                <a:solidFill>
                  <a:schemeClr val="bg1"/>
                </a:solidFill>
              </a:rPr>
              <a:t> </a:t>
            </a:r>
            <a:r>
              <a:rPr lang="hu-HU" dirty="0" err="1" smtClean="0">
                <a:solidFill>
                  <a:schemeClr val="bg1"/>
                </a:solidFill>
              </a:rPr>
              <a:t>refuse</a:t>
            </a:r>
            <a:r>
              <a:rPr lang="hu-HU" dirty="0" smtClean="0">
                <a:solidFill>
                  <a:schemeClr val="bg1"/>
                </a:solidFill>
              </a:rPr>
              <a:t> </a:t>
            </a:r>
            <a:r>
              <a:rPr lang="hu-HU" dirty="0" err="1" smtClean="0">
                <a:solidFill>
                  <a:schemeClr val="bg1"/>
                </a:solidFill>
              </a:rPr>
              <a:t>access</a:t>
            </a:r>
            <a:endParaRPr lang="hu-HU" dirty="0" smtClean="0">
              <a:solidFill>
                <a:schemeClr val="bg1"/>
              </a:solidFill>
            </a:endParaRPr>
          </a:p>
          <a:p>
            <a:pPr marL="742950" lvl="1" indent="-285750">
              <a:buFont typeface="Wingdings" panose="05000000000000000000" pitchFamily="2" charset="2"/>
              <a:buChar char="§"/>
            </a:pPr>
            <a:r>
              <a:rPr lang="hu-HU" dirty="0">
                <a:solidFill>
                  <a:schemeClr val="bg1"/>
                </a:solidFill>
              </a:rPr>
              <a:t>M</a:t>
            </a:r>
            <a:r>
              <a:rPr lang="en-GB" dirty="0" err="1" smtClean="0">
                <a:solidFill>
                  <a:schemeClr val="bg1"/>
                </a:solidFill>
              </a:rPr>
              <a:t>onitor</a:t>
            </a:r>
            <a:r>
              <a:rPr lang="en-GB" dirty="0" smtClean="0">
                <a:solidFill>
                  <a:schemeClr val="bg1"/>
                </a:solidFill>
              </a:rPr>
              <a:t> </a:t>
            </a:r>
            <a:r>
              <a:rPr lang="en-GB" dirty="0">
                <a:solidFill>
                  <a:schemeClr val="bg1"/>
                </a:solidFill>
              </a:rPr>
              <a:t>relevant technological </a:t>
            </a:r>
            <a:r>
              <a:rPr lang="en-GB" dirty="0" smtClean="0">
                <a:solidFill>
                  <a:schemeClr val="bg1"/>
                </a:solidFill>
              </a:rPr>
              <a:t>development</a:t>
            </a:r>
            <a:endParaRPr lang="hu-HU" dirty="0" smtClean="0">
              <a:solidFill>
                <a:schemeClr val="bg1"/>
              </a:solidFill>
            </a:endParaRPr>
          </a:p>
          <a:p>
            <a:pPr marL="742950" lvl="1" indent="-285750">
              <a:buFont typeface="Wingdings" panose="05000000000000000000" pitchFamily="2" charset="2"/>
              <a:buChar char="§"/>
            </a:pPr>
            <a:r>
              <a:rPr lang="hu-HU" dirty="0" err="1" smtClean="0">
                <a:solidFill>
                  <a:schemeClr val="bg1"/>
                </a:solidFill>
              </a:rPr>
              <a:t>Manage</a:t>
            </a:r>
            <a:r>
              <a:rPr lang="hu-HU" dirty="0" smtClean="0">
                <a:solidFill>
                  <a:schemeClr val="bg1"/>
                </a:solidFill>
              </a:rPr>
              <a:t> </a:t>
            </a:r>
            <a:r>
              <a:rPr lang="hu-HU" dirty="0" err="1" smtClean="0">
                <a:solidFill>
                  <a:schemeClr val="bg1"/>
                </a:solidFill>
              </a:rPr>
              <a:t>infrastructure</a:t>
            </a:r>
            <a:endParaRPr lang="hu-HU" dirty="0">
              <a:solidFill>
                <a:schemeClr val="bg1"/>
              </a:solidFill>
            </a:endParaRPr>
          </a:p>
          <a:p>
            <a:endParaRPr lang="hu-HU" dirty="0"/>
          </a:p>
        </p:txBody>
      </p:sp>
      <p:sp>
        <p:nvSpPr>
          <p:cNvPr id="10" name="Lefelé nyíl 9"/>
          <p:cNvSpPr/>
          <p:nvPr/>
        </p:nvSpPr>
        <p:spPr>
          <a:xfrm rot="16200000">
            <a:off x="6326820" y="-1065924"/>
            <a:ext cx="484632" cy="307373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Szövegdoboz 10"/>
          <p:cNvSpPr txBox="1"/>
          <p:nvPr/>
        </p:nvSpPr>
        <p:spPr>
          <a:xfrm>
            <a:off x="8024368" y="3982768"/>
            <a:ext cx="4116804" cy="2862322"/>
          </a:xfrm>
          <a:prstGeom prst="rect">
            <a:avLst/>
          </a:prstGeom>
          <a:solidFill>
            <a:schemeClr val="accent5">
              <a:lumMod val="75000"/>
            </a:schemeClr>
          </a:solidFill>
        </p:spPr>
        <p:txBody>
          <a:bodyPr wrap="square" rtlCol="0">
            <a:spAutoFit/>
          </a:bodyPr>
          <a:lstStyle/>
          <a:p>
            <a:r>
              <a:rPr lang="hu-HU" b="1" u="sng" dirty="0" err="1" smtClean="0">
                <a:solidFill>
                  <a:schemeClr val="bg1"/>
                </a:solidFill>
              </a:rPr>
              <a:t>Clarify</a:t>
            </a:r>
            <a:r>
              <a:rPr lang="hu-HU" b="1" u="sng" dirty="0" smtClean="0">
                <a:solidFill>
                  <a:schemeClr val="bg1"/>
                </a:solidFill>
              </a:rPr>
              <a:t>:</a:t>
            </a:r>
          </a:p>
          <a:p>
            <a:pPr marL="742950" lvl="1" indent="-285750">
              <a:buFont typeface="Wingdings" panose="05000000000000000000" pitchFamily="2" charset="2"/>
              <a:buChar char="§"/>
            </a:pPr>
            <a:r>
              <a:rPr lang="hu-HU" dirty="0">
                <a:solidFill>
                  <a:schemeClr val="bg1"/>
                </a:solidFill>
              </a:rPr>
              <a:t>D</a:t>
            </a:r>
            <a:r>
              <a:rPr lang="en-GB" dirty="0" err="1" smtClean="0">
                <a:solidFill>
                  <a:schemeClr val="bg1"/>
                </a:solidFill>
              </a:rPr>
              <a:t>ata</a:t>
            </a:r>
            <a:r>
              <a:rPr lang="en-GB" dirty="0" smtClean="0">
                <a:solidFill>
                  <a:schemeClr val="bg1"/>
                </a:solidFill>
              </a:rPr>
              <a:t> </a:t>
            </a:r>
            <a:r>
              <a:rPr lang="en-GB" dirty="0">
                <a:solidFill>
                  <a:schemeClr val="bg1"/>
                </a:solidFill>
              </a:rPr>
              <a:t>“ownership”</a:t>
            </a:r>
            <a:r>
              <a:rPr lang="hu-HU" dirty="0">
                <a:solidFill>
                  <a:schemeClr val="bg1"/>
                </a:solidFill>
              </a:rPr>
              <a:t>:</a:t>
            </a:r>
          </a:p>
          <a:p>
            <a:pPr marL="742950" lvl="1" indent="-285750">
              <a:buFont typeface="Wingdings" panose="05000000000000000000" pitchFamily="2" charset="2"/>
              <a:buChar char="§"/>
            </a:pPr>
            <a:r>
              <a:rPr lang="hu-HU" dirty="0">
                <a:solidFill>
                  <a:schemeClr val="bg1"/>
                </a:solidFill>
              </a:rPr>
              <a:t>C</a:t>
            </a:r>
            <a:r>
              <a:rPr lang="en-GB" dirty="0" err="1" smtClean="0">
                <a:solidFill>
                  <a:schemeClr val="bg1"/>
                </a:solidFill>
              </a:rPr>
              <a:t>larify</a:t>
            </a:r>
            <a:r>
              <a:rPr lang="en-GB" dirty="0" smtClean="0">
                <a:solidFill>
                  <a:schemeClr val="bg1"/>
                </a:solidFill>
              </a:rPr>
              <a:t> </a:t>
            </a:r>
            <a:r>
              <a:rPr lang="en-GB" dirty="0">
                <a:solidFill>
                  <a:schemeClr val="bg1"/>
                </a:solidFill>
              </a:rPr>
              <a:t>who controls </a:t>
            </a:r>
            <a:r>
              <a:rPr lang="en-GB" dirty="0" smtClean="0">
                <a:solidFill>
                  <a:schemeClr val="bg1"/>
                </a:solidFill>
              </a:rPr>
              <a:t>data</a:t>
            </a:r>
            <a:endParaRPr lang="hu-HU" dirty="0" smtClean="0">
              <a:solidFill>
                <a:schemeClr val="bg1"/>
              </a:solidFill>
            </a:endParaRPr>
          </a:p>
          <a:p>
            <a:pPr marL="742950" lvl="1" indent="-285750">
              <a:buFont typeface="Wingdings" panose="05000000000000000000" pitchFamily="2" charset="2"/>
              <a:buChar char="§"/>
            </a:pPr>
            <a:r>
              <a:rPr lang="hu-HU" dirty="0">
                <a:solidFill>
                  <a:schemeClr val="bg1"/>
                </a:solidFill>
              </a:rPr>
              <a:t>C</a:t>
            </a:r>
            <a:r>
              <a:rPr lang="en-GB" dirty="0" err="1" smtClean="0">
                <a:solidFill>
                  <a:schemeClr val="bg1"/>
                </a:solidFill>
              </a:rPr>
              <a:t>lassify</a:t>
            </a:r>
            <a:r>
              <a:rPr lang="en-GB" dirty="0" smtClean="0">
                <a:solidFill>
                  <a:schemeClr val="bg1"/>
                </a:solidFill>
              </a:rPr>
              <a:t> </a:t>
            </a:r>
            <a:r>
              <a:rPr lang="en-GB" dirty="0">
                <a:solidFill>
                  <a:schemeClr val="bg1"/>
                </a:solidFill>
              </a:rPr>
              <a:t>data: </a:t>
            </a:r>
            <a:r>
              <a:rPr lang="en-GB" dirty="0" smtClean="0">
                <a:solidFill>
                  <a:schemeClr val="bg1"/>
                </a:solidFill>
              </a:rPr>
              <a:t>public/restrict</a:t>
            </a:r>
            <a:r>
              <a:rPr lang="hu-HU" dirty="0" err="1" smtClean="0">
                <a:solidFill>
                  <a:schemeClr val="bg1"/>
                </a:solidFill>
              </a:rPr>
              <a:t>ed</a:t>
            </a:r>
            <a:endParaRPr lang="hu-HU" dirty="0" smtClean="0">
              <a:solidFill>
                <a:schemeClr val="bg1"/>
              </a:solidFill>
            </a:endParaRPr>
          </a:p>
          <a:p>
            <a:pPr marL="742950" lvl="1" indent="-285750">
              <a:buFont typeface="Wingdings" panose="05000000000000000000" pitchFamily="2" charset="2"/>
              <a:buChar char="§"/>
            </a:pPr>
            <a:r>
              <a:rPr lang="hu-HU" dirty="0" err="1" smtClean="0">
                <a:solidFill>
                  <a:schemeClr val="bg1"/>
                </a:solidFill>
              </a:rPr>
              <a:t>Define</a:t>
            </a:r>
            <a:r>
              <a:rPr lang="hu-HU" dirty="0" smtClean="0">
                <a:solidFill>
                  <a:schemeClr val="bg1"/>
                </a:solidFill>
              </a:rPr>
              <a:t> </a:t>
            </a:r>
            <a:r>
              <a:rPr lang="hu-HU" dirty="0" err="1" smtClean="0">
                <a:solidFill>
                  <a:schemeClr val="bg1"/>
                </a:solidFill>
              </a:rPr>
              <a:t>purpose-limitation</a:t>
            </a:r>
            <a:r>
              <a:rPr lang="hu-HU" dirty="0" smtClean="0">
                <a:solidFill>
                  <a:schemeClr val="bg1"/>
                </a:solidFill>
              </a:rPr>
              <a:t> rules </a:t>
            </a:r>
            <a:r>
              <a:rPr lang="en-GB" dirty="0" smtClean="0">
                <a:solidFill>
                  <a:schemeClr val="bg1"/>
                </a:solidFill>
              </a:rPr>
              <a:t> </a:t>
            </a:r>
            <a:r>
              <a:rPr lang="en-GB" dirty="0">
                <a:solidFill>
                  <a:schemeClr val="bg1"/>
                </a:solidFill>
              </a:rPr>
              <a:t>(commercial use, R&amp;D, etc.)</a:t>
            </a:r>
            <a:endParaRPr lang="hu-HU" dirty="0" smtClean="0">
              <a:solidFill>
                <a:schemeClr val="bg1"/>
              </a:solidFill>
            </a:endParaRPr>
          </a:p>
          <a:p>
            <a:pPr marL="742950" lvl="1" indent="-285750">
              <a:buFont typeface="Wingdings" panose="05000000000000000000" pitchFamily="2" charset="2"/>
              <a:buChar char="§"/>
            </a:pPr>
            <a:r>
              <a:rPr lang="hu-HU" dirty="0" err="1" smtClean="0">
                <a:solidFill>
                  <a:schemeClr val="bg1"/>
                </a:solidFill>
              </a:rPr>
              <a:t>Define</a:t>
            </a:r>
            <a:r>
              <a:rPr lang="hu-HU" dirty="0" smtClean="0">
                <a:solidFill>
                  <a:schemeClr val="bg1"/>
                </a:solidFill>
              </a:rPr>
              <a:t> </a:t>
            </a:r>
            <a:r>
              <a:rPr lang="hu-HU" dirty="0" err="1" smtClean="0">
                <a:solidFill>
                  <a:schemeClr val="bg1"/>
                </a:solidFill>
              </a:rPr>
              <a:t>access</a:t>
            </a:r>
            <a:r>
              <a:rPr lang="hu-HU" dirty="0" smtClean="0">
                <a:solidFill>
                  <a:schemeClr val="bg1"/>
                </a:solidFill>
              </a:rPr>
              <a:t> </a:t>
            </a:r>
            <a:r>
              <a:rPr lang="hu-HU" dirty="0" err="1" smtClean="0">
                <a:solidFill>
                  <a:schemeClr val="bg1"/>
                </a:solidFill>
              </a:rPr>
              <a:t>criteria</a:t>
            </a:r>
            <a:endParaRPr lang="hu-HU" dirty="0" smtClean="0">
              <a:solidFill>
                <a:schemeClr val="bg1"/>
              </a:solidFill>
            </a:endParaRPr>
          </a:p>
          <a:p>
            <a:pPr marL="742950" lvl="1" indent="-285750">
              <a:buFont typeface="Wingdings" panose="05000000000000000000" pitchFamily="2" charset="2"/>
              <a:buChar char="§"/>
            </a:pPr>
            <a:r>
              <a:rPr lang="hu-HU" dirty="0" err="1" smtClean="0">
                <a:solidFill>
                  <a:schemeClr val="bg1"/>
                </a:solidFill>
              </a:rPr>
              <a:t>Define</a:t>
            </a:r>
            <a:r>
              <a:rPr lang="hu-HU" dirty="0" smtClean="0">
                <a:solidFill>
                  <a:schemeClr val="bg1"/>
                </a:solidFill>
              </a:rPr>
              <a:t> </a:t>
            </a:r>
            <a:r>
              <a:rPr lang="en-GB" dirty="0" smtClean="0">
                <a:solidFill>
                  <a:schemeClr val="bg1"/>
                </a:solidFill>
              </a:rPr>
              <a:t>safety</a:t>
            </a:r>
            <a:r>
              <a:rPr lang="en-GB" dirty="0">
                <a:solidFill>
                  <a:schemeClr val="bg1"/>
                </a:solidFill>
              </a:rPr>
              <a:t>, security, data quality requirements</a:t>
            </a:r>
            <a:endParaRPr lang="hu-HU" dirty="0">
              <a:solidFill>
                <a:schemeClr val="bg1"/>
              </a:solidFill>
            </a:endParaRPr>
          </a:p>
          <a:p>
            <a:pPr marL="742950" lvl="1" indent="-285750">
              <a:buFont typeface="Wingdings" panose="05000000000000000000" pitchFamily="2" charset="2"/>
              <a:buChar char="§"/>
            </a:pPr>
            <a:endParaRPr lang="hu-HU" dirty="0"/>
          </a:p>
        </p:txBody>
      </p:sp>
      <p:sp>
        <p:nvSpPr>
          <p:cNvPr id="4" name="Ellipszis 3"/>
          <p:cNvSpPr/>
          <p:nvPr/>
        </p:nvSpPr>
        <p:spPr>
          <a:xfrm>
            <a:off x="2588107" y="2260354"/>
            <a:ext cx="2604440" cy="1377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solidFill>
                  <a:schemeClr val="accent5">
                    <a:lumMod val="50000"/>
                  </a:schemeClr>
                </a:solidFill>
              </a:rPr>
              <a:t>DATA</a:t>
            </a:r>
          </a:p>
          <a:p>
            <a:pPr algn="ctr"/>
            <a:r>
              <a:rPr lang="hu-HU" b="1" dirty="0" err="1">
                <a:solidFill>
                  <a:schemeClr val="accent5">
                    <a:lumMod val="50000"/>
                  </a:schemeClr>
                </a:solidFill>
              </a:rPr>
              <a:t>a</a:t>
            </a:r>
            <a:r>
              <a:rPr lang="hu-HU" b="1" dirty="0" err="1" smtClean="0">
                <a:solidFill>
                  <a:schemeClr val="accent5">
                    <a:lumMod val="50000"/>
                  </a:schemeClr>
                </a:solidFill>
              </a:rPr>
              <a:t>s</a:t>
            </a:r>
            <a:r>
              <a:rPr lang="hu-HU" b="1" dirty="0" smtClean="0">
                <a:solidFill>
                  <a:schemeClr val="accent5">
                    <a:lumMod val="50000"/>
                  </a:schemeClr>
                </a:solidFill>
              </a:rPr>
              <a:t> ATM </a:t>
            </a:r>
            <a:r>
              <a:rPr lang="hu-HU" b="1" dirty="0" err="1">
                <a:solidFill>
                  <a:schemeClr val="accent5">
                    <a:lumMod val="50000"/>
                  </a:schemeClr>
                </a:solidFill>
              </a:rPr>
              <a:t>I</a:t>
            </a:r>
            <a:r>
              <a:rPr lang="hu-HU" b="1" dirty="0" err="1" smtClean="0">
                <a:solidFill>
                  <a:schemeClr val="accent5">
                    <a:lumMod val="50000"/>
                  </a:schemeClr>
                </a:solidFill>
              </a:rPr>
              <a:t>nfrastructure</a:t>
            </a:r>
            <a:endParaRPr lang="hu-HU" b="1" dirty="0">
              <a:solidFill>
                <a:schemeClr val="accent5">
                  <a:lumMod val="50000"/>
                </a:schemeClr>
              </a:solidFill>
            </a:endParaRPr>
          </a:p>
        </p:txBody>
      </p:sp>
      <p:sp>
        <p:nvSpPr>
          <p:cNvPr id="12" name="Téglalap 11"/>
          <p:cNvSpPr/>
          <p:nvPr/>
        </p:nvSpPr>
        <p:spPr>
          <a:xfrm>
            <a:off x="125283" y="3982768"/>
            <a:ext cx="2257308" cy="137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EU </a:t>
            </a:r>
            <a:r>
              <a:rPr lang="hu-HU" b="1" dirty="0"/>
              <a:t>D</a:t>
            </a:r>
            <a:r>
              <a:rPr lang="hu-HU" b="1" dirty="0" smtClean="0"/>
              <a:t>igital</a:t>
            </a:r>
          </a:p>
          <a:p>
            <a:pPr algn="ctr"/>
            <a:r>
              <a:rPr lang="hu-HU" b="1" dirty="0" err="1" smtClean="0"/>
              <a:t>Legal</a:t>
            </a:r>
            <a:r>
              <a:rPr lang="hu-HU" b="1" dirty="0" smtClean="0"/>
              <a:t> </a:t>
            </a:r>
            <a:r>
              <a:rPr lang="hu-HU" b="1" dirty="0"/>
              <a:t>F</a:t>
            </a:r>
            <a:r>
              <a:rPr lang="hu-HU" b="1" dirty="0" smtClean="0"/>
              <a:t>ramework</a:t>
            </a:r>
            <a:endParaRPr lang="hu-HU" b="1" dirty="0"/>
          </a:p>
        </p:txBody>
      </p:sp>
      <p:sp>
        <p:nvSpPr>
          <p:cNvPr id="13" name="Téglalap 12"/>
          <p:cNvSpPr/>
          <p:nvPr/>
        </p:nvSpPr>
        <p:spPr>
          <a:xfrm>
            <a:off x="5354276" y="3982768"/>
            <a:ext cx="2257308" cy="137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err="1" smtClean="0"/>
              <a:t>Sectoral</a:t>
            </a:r>
            <a:r>
              <a:rPr lang="hu-HU" b="1" dirty="0" smtClean="0"/>
              <a:t> ATM Data </a:t>
            </a:r>
            <a:r>
              <a:rPr lang="hu-HU" b="1" dirty="0" err="1" smtClean="0"/>
              <a:t>Regulation</a:t>
            </a:r>
            <a:endParaRPr lang="hu-HU" b="1" dirty="0"/>
          </a:p>
        </p:txBody>
      </p:sp>
      <p:sp>
        <p:nvSpPr>
          <p:cNvPr id="14" name="Téglalap 13"/>
          <p:cNvSpPr/>
          <p:nvPr/>
        </p:nvSpPr>
        <p:spPr>
          <a:xfrm>
            <a:off x="2774960" y="228629"/>
            <a:ext cx="2257308" cy="137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smtClean="0"/>
              <a:t>ATM Data</a:t>
            </a:r>
          </a:p>
          <a:p>
            <a:pPr algn="ctr"/>
            <a:r>
              <a:rPr lang="hu-HU" b="1" dirty="0" err="1" smtClean="0"/>
              <a:t>Governance</a:t>
            </a:r>
            <a:endParaRPr lang="hu-HU" b="1" dirty="0" smtClean="0"/>
          </a:p>
        </p:txBody>
      </p:sp>
      <p:sp>
        <p:nvSpPr>
          <p:cNvPr id="15" name="Lefelé nyíl 14"/>
          <p:cNvSpPr/>
          <p:nvPr/>
        </p:nvSpPr>
        <p:spPr>
          <a:xfrm rot="8189455">
            <a:off x="6049650" y="903088"/>
            <a:ext cx="355124" cy="3387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Lefelé nyíl 15"/>
          <p:cNvSpPr/>
          <p:nvPr/>
        </p:nvSpPr>
        <p:spPr>
          <a:xfrm rot="16200000">
            <a:off x="3746030" y="3438939"/>
            <a:ext cx="355124" cy="2559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efelé nyíl 16"/>
          <p:cNvSpPr/>
          <p:nvPr/>
        </p:nvSpPr>
        <p:spPr>
          <a:xfrm rot="16200000">
            <a:off x="7568098" y="3880588"/>
            <a:ext cx="484632" cy="59118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Lefelé nyíl 17"/>
          <p:cNvSpPr/>
          <p:nvPr/>
        </p:nvSpPr>
        <p:spPr>
          <a:xfrm>
            <a:off x="3648011" y="1610565"/>
            <a:ext cx="484632" cy="640367"/>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Lefelé nyíl 19"/>
          <p:cNvSpPr/>
          <p:nvPr/>
        </p:nvSpPr>
        <p:spPr>
          <a:xfrm rot="13641347">
            <a:off x="2387054" y="3277722"/>
            <a:ext cx="484632" cy="947690"/>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Lefelé nyíl 20"/>
          <p:cNvSpPr/>
          <p:nvPr/>
        </p:nvSpPr>
        <p:spPr>
          <a:xfrm rot="7945475">
            <a:off x="4847009" y="3318844"/>
            <a:ext cx="484632" cy="94021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2320191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ormAutofit/>
          </a:bodyPr>
          <a:lstStyle/>
          <a:p>
            <a:r>
              <a:rPr lang="hu-HU" dirty="0" err="1" smtClean="0">
                <a:solidFill>
                  <a:srgbClr val="FFC000"/>
                </a:solidFill>
              </a:rPr>
              <a:t>Competition</a:t>
            </a:r>
            <a:r>
              <a:rPr lang="hu-HU" dirty="0" smtClean="0">
                <a:solidFill>
                  <a:srgbClr val="FFC000"/>
                </a:solidFill>
              </a:rPr>
              <a:t> Law and EU </a:t>
            </a:r>
            <a:r>
              <a:rPr lang="hu-HU" dirty="0" err="1" smtClean="0">
                <a:solidFill>
                  <a:srgbClr val="FFC000"/>
                </a:solidFill>
              </a:rPr>
              <a:t>public</a:t>
            </a:r>
            <a:r>
              <a:rPr lang="hu-HU" dirty="0" smtClean="0">
                <a:solidFill>
                  <a:srgbClr val="FFC000"/>
                </a:solidFill>
              </a:rPr>
              <a:t> </a:t>
            </a:r>
            <a:r>
              <a:rPr lang="hu-HU" dirty="0" err="1" smtClean="0">
                <a:solidFill>
                  <a:srgbClr val="FFC000"/>
                </a:solidFill>
              </a:rPr>
              <a:t>services</a:t>
            </a:r>
            <a:endParaRPr lang="hu-HU" dirty="0">
              <a:solidFill>
                <a:srgbClr val="FFC000"/>
              </a:solidFill>
            </a:endParaRPr>
          </a:p>
        </p:txBody>
      </p:sp>
      <p:sp>
        <p:nvSpPr>
          <p:cNvPr id="3" name="Tartalom helye 2"/>
          <p:cNvSpPr>
            <a:spLocks noGrp="1"/>
          </p:cNvSpPr>
          <p:nvPr>
            <p:ph idx="1"/>
          </p:nvPr>
        </p:nvSpPr>
        <p:spPr>
          <a:xfrm>
            <a:off x="241194" y="143583"/>
            <a:ext cx="11804703" cy="5606833"/>
          </a:xfrm>
        </p:spPr>
        <p:txBody>
          <a:bodyPr>
            <a:normAutofit lnSpcReduction="10000"/>
          </a:bodyPr>
          <a:lstStyle/>
          <a:p>
            <a:pPr>
              <a:buFont typeface="Wingdings" panose="05000000000000000000" pitchFamily="2" charset="2"/>
              <a:buChar char="§"/>
            </a:pPr>
            <a:r>
              <a:rPr lang="hu-HU" sz="2400" dirty="0" err="1" smtClean="0">
                <a:solidFill>
                  <a:schemeClr val="bg1"/>
                </a:solidFill>
              </a:rPr>
              <a:t>Need</a:t>
            </a:r>
            <a:r>
              <a:rPr lang="hu-HU" sz="2400" dirty="0" smtClean="0">
                <a:solidFill>
                  <a:schemeClr val="bg1"/>
                </a:solidFill>
              </a:rPr>
              <a:t> </a:t>
            </a:r>
            <a:r>
              <a:rPr lang="hu-HU" sz="2400" dirty="0" err="1" smtClean="0">
                <a:solidFill>
                  <a:schemeClr val="bg1"/>
                </a:solidFill>
              </a:rPr>
              <a:t>to</a:t>
            </a:r>
            <a:r>
              <a:rPr lang="hu-HU" sz="2400" dirty="0" smtClean="0">
                <a:solidFill>
                  <a:schemeClr val="bg1"/>
                </a:solidFill>
              </a:rPr>
              <a:t> </a:t>
            </a:r>
            <a:r>
              <a:rPr lang="hu-HU" sz="2400" dirty="0" err="1" smtClean="0">
                <a:solidFill>
                  <a:schemeClr val="bg1"/>
                </a:solidFill>
              </a:rPr>
              <a:t>better</a:t>
            </a:r>
            <a:r>
              <a:rPr lang="hu-HU" sz="2400" dirty="0" smtClean="0">
                <a:solidFill>
                  <a:schemeClr val="bg1"/>
                </a:solidFill>
              </a:rPr>
              <a:t> </a:t>
            </a:r>
            <a:r>
              <a:rPr lang="hu-HU" sz="2400" dirty="0" err="1" smtClean="0">
                <a:solidFill>
                  <a:schemeClr val="bg1"/>
                </a:solidFill>
              </a:rPr>
              <a:t>understand</a:t>
            </a:r>
            <a:r>
              <a:rPr lang="hu-HU" sz="2400" dirty="0" smtClean="0">
                <a:solidFill>
                  <a:schemeClr val="bg1"/>
                </a:solidFill>
              </a:rPr>
              <a:t> </a:t>
            </a:r>
            <a:r>
              <a:rPr lang="hu-HU" sz="2400" dirty="0" err="1" smtClean="0">
                <a:solidFill>
                  <a:schemeClr val="bg1"/>
                </a:solidFill>
              </a:rPr>
              <a:t>the</a:t>
            </a:r>
            <a:r>
              <a:rPr lang="hu-HU" sz="2400" dirty="0" smtClean="0">
                <a:solidFill>
                  <a:schemeClr val="bg1"/>
                </a:solidFill>
              </a:rPr>
              <a:t> </a:t>
            </a:r>
            <a:r>
              <a:rPr lang="hu-HU" sz="2400" dirty="0" err="1" smtClean="0">
                <a:solidFill>
                  <a:schemeClr val="bg1"/>
                </a:solidFill>
              </a:rPr>
              <a:t>evolving</a:t>
            </a:r>
            <a:r>
              <a:rPr lang="hu-HU" sz="2400" dirty="0" smtClean="0">
                <a:solidFill>
                  <a:schemeClr val="bg1"/>
                </a:solidFill>
              </a:rPr>
              <a:t> </a:t>
            </a:r>
            <a:r>
              <a:rPr lang="hu-HU" sz="2400" b="1" u="sng" dirty="0" err="1" smtClean="0">
                <a:solidFill>
                  <a:schemeClr val="bg1"/>
                </a:solidFill>
              </a:rPr>
              <a:t>concept</a:t>
            </a:r>
            <a:r>
              <a:rPr lang="hu-HU" sz="2400" b="1" u="sng" dirty="0" smtClean="0">
                <a:solidFill>
                  <a:schemeClr val="bg1"/>
                </a:solidFill>
              </a:rPr>
              <a:t> of </a:t>
            </a:r>
            <a:r>
              <a:rPr lang="hu-HU" sz="2400" b="1" u="sng" dirty="0" err="1" smtClean="0">
                <a:solidFill>
                  <a:schemeClr val="bg1"/>
                </a:solidFill>
              </a:rPr>
              <a:t>public</a:t>
            </a:r>
            <a:r>
              <a:rPr lang="hu-HU" sz="2400" b="1" u="sng" dirty="0" smtClean="0">
                <a:solidFill>
                  <a:schemeClr val="bg1"/>
                </a:solidFill>
              </a:rPr>
              <a:t> interest</a:t>
            </a:r>
            <a:r>
              <a:rPr lang="hu-HU" sz="2400" dirty="0" smtClean="0">
                <a:solidFill>
                  <a:schemeClr val="bg1"/>
                </a:solidFill>
              </a:rPr>
              <a:t> in ATM:</a:t>
            </a:r>
          </a:p>
          <a:p>
            <a:pPr lvl="2">
              <a:buFont typeface="Wingdings" panose="05000000000000000000" pitchFamily="2" charset="2"/>
              <a:buChar char="§"/>
            </a:pPr>
            <a:r>
              <a:rPr lang="hu-HU" sz="2400" dirty="0" err="1" smtClean="0">
                <a:solidFill>
                  <a:schemeClr val="bg1"/>
                </a:solidFill>
              </a:rPr>
              <a:t>State</a:t>
            </a:r>
            <a:r>
              <a:rPr lang="hu-HU" sz="2400" dirty="0" smtClean="0">
                <a:solidFill>
                  <a:schemeClr val="bg1"/>
                </a:solidFill>
              </a:rPr>
              <a:t> </a:t>
            </a:r>
            <a:r>
              <a:rPr lang="hu-HU" sz="2400" dirty="0" err="1" smtClean="0">
                <a:solidFill>
                  <a:schemeClr val="bg1"/>
                </a:solidFill>
              </a:rPr>
              <a:t>obligations</a:t>
            </a:r>
            <a:r>
              <a:rPr lang="hu-HU" sz="2400" dirty="0" smtClean="0">
                <a:solidFill>
                  <a:schemeClr val="bg1"/>
                </a:solidFill>
              </a:rPr>
              <a:t> – Chicago </a:t>
            </a:r>
            <a:r>
              <a:rPr lang="hu-HU" sz="2400" dirty="0" err="1" smtClean="0">
                <a:solidFill>
                  <a:schemeClr val="bg1"/>
                </a:solidFill>
              </a:rPr>
              <a:t>convention</a:t>
            </a:r>
            <a:r>
              <a:rPr lang="hu-HU" sz="2400" dirty="0" smtClean="0">
                <a:solidFill>
                  <a:schemeClr val="bg1"/>
                </a:solidFill>
              </a:rPr>
              <a:t>: </a:t>
            </a:r>
            <a:r>
              <a:rPr lang="hu-HU" sz="2400" dirty="0" err="1" smtClean="0">
                <a:solidFill>
                  <a:schemeClr val="bg1"/>
                </a:solidFill>
              </a:rPr>
              <a:t>facilitating</a:t>
            </a:r>
            <a:r>
              <a:rPr lang="hu-HU" sz="2400" dirty="0" smtClean="0">
                <a:solidFill>
                  <a:schemeClr val="bg1"/>
                </a:solidFill>
              </a:rPr>
              <a:t> </a:t>
            </a:r>
            <a:r>
              <a:rPr lang="hu-HU" sz="2400" dirty="0" err="1" smtClean="0">
                <a:solidFill>
                  <a:schemeClr val="bg1"/>
                </a:solidFill>
              </a:rPr>
              <a:t>aviation</a:t>
            </a:r>
            <a:endParaRPr lang="hu-HU" sz="2400" dirty="0" smtClean="0">
              <a:solidFill>
                <a:schemeClr val="bg1"/>
              </a:solidFill>
            </a:endParaRPr>
          </a:p>
          <a:p>
            <a:pPr lvl="2">
              <a:buFont typeface="Wingdings" panose="05000000000000000000" pitchFamily="2" charset="2"/>
              <a:buChar char="§"/>
            </a:pPr>
            <a:r>
              <a:rPr lang="hu-HU" sz="2400" dirty="0" err="1" smtClean="0">
                <a:solidFill>
                  <a:schemeClr val="bg1"/>
                </a:solidFill>
              </a:rPr>
              <a:t>Safety</a:t>
            </a:r>
            <a:r>
              <a:rPr lang="hu-HU" sz="2400" dirty="0" smtClean="0">
                <a:solidFill>
                  <a:schemeClr val="bg1"/>
                </a:solidFill>
              </a:rPr>
              <a:t>, </a:t>
            </a:r>
            <a:r>
              <a:rPr lang="hu-HU" sz="2400" dirty="0" err="1" smtClean="0">
                <a:solidFill>
                  <a:schemeClr val="bg1"/>
                </a:solidFill>
              </a:rPr>
              <a:t>security</a:t>
            </a:r>
            <a:r>
              <a:rPr lang="hu-HU" sz="2400" dirty="0" smtClean="0">
                <a:solidFill>
                  <a:schemeClr val="bg1"/>
                </a:solidFill>
              </a:rPr>
              <a:t>, </a:t>
            </a:r>
            <a:r>
              <a:rPr lang="hu-HU" sz="2400" dirty="0" err="1" smtClean="0">
                <a:solidFill>
                  <a:schemeClr val="bg1"/>
                </a:solidFill>
              </a:rPr>
              <a:t>defence</a:t>
            </a:r>
            <a:endParaRPr lang="hu-HU" sz="2400" dirty="0" smtClean="0">
              <a:solidFill>
                <a:schemeClr val="bg1"/>
              </a:solidFill>
            </a:endParaRPr>
          </a:p>
          <a:p>
            <a:pPr lvl="2">
              <a:buFont typeface="Wingdings" panose="05000000000000000000" pitchFamily="2" charset="2"/>
              <a:buChar char="§"/>
            </a:pPr>
            <a:r>
              <a:rPr lang="hu-HU" sz="2400" dirty="0" err="1" smtClean="0">
                <a:solidFill>
                  <a:schemeClr val="bg1"/>
                </a:solidFill>
              </a:rPr>
              <a:t>Economic</a:t>
            </a:r>
            <a:r>
              <a:rPr lang="hu-HU" sz="2400" dirty="0" smtClean="0">
                <a:solidFill>
                  <a:schemeClr val="bg1"/>
                </a:solidFill>
              </a:rPr>
              <a:t> </a:t>
            </a:r>
            <a:r>
              <a:rPr lang="hu-HU" sz="2400" dirty="0" err="1" smtClean="0">
                <a:solidFill>
                  <a:schemeClr val="bg1"/>
                </a:solidFill>
              </a:rPr>
              <a:t>regulation</a:t>
            </a:r>
            <a:r>
              <a:rPr lang="hu-HU" sz="2400" dirty="0" smtClean="0">
                <a:solidFill>
                  <a:schemeClr val="bg1"/>
                </a:solidFill>
              </a:rPr>
              <a:t> (</a:t>
            </a:r>
            <a:r>
              <a:rPr lang="hu-HU" sz="2400" dirty="0" err="1" smtClean="0">
                <a:solidFill>
                  <a:schemeClr val="bg1"/>
                </a:solidFill>
              </a:rPr>
              <a:t>monopolies</a:t>
            </a:r>
            <a:r>
              <a:rPr lang="hu-HU" sz="2400" dirty="0" smtClean="0">
                <a:solidFill>
                  <a:schemeClr val="bg1"/>
                </a:solidFill>
              </a:rPr>
              <a:t>)</a:t>
            </a:r>
          </a:p>
          <a:p>
            <a:pPr lvl="2">
              <a:buFont typeface="Wingdings" panose="05000000000000000000" pitchFamily="2" charset="2"/>
              <a:buChar char="§"/>
            </a:pPr>
            <a:r>
              <a:rPr lang="hu-HU" sz="2400" dirty="0" err="1" smtClean="0">
                <a:solidFill>
                  <a:schemeClr val="bg1"/>
                </a:solidFill>
              </a:rPr>
              <a:t>Potential</a:t>
            </a:r>
            <a:r>
              <a:rPr lang="hu-HU" sz="2400" dirty="0" smtClean="0">
                <a:solidFill>
                  <a:schemeClr val="bg1"/>
                </a:solidFill>
              </a:rPr>
              <a:t> </a:t>
            </a:r>
            <a:r>
              <a:rPr lang="hu-HU" sz="2400" dirty="0" err="1" smtClean="0">
                <a:solidFill>
                  <a:schemeClr val="bg1"/>
                </a:solidFill>
              </a:rPr>
              <a:t>for</a:t>
            </a:r>
            <a:r>
              <a:rPr lang="hu-HU" sz="2400" dirty="0" smtClean="0">
                <a:solidFill>
                  <a:schemeClr val="bg1"/>
                </a:solidFill>
              </a:rPr>
              <a:t> policy </a:t>
            </a:r>
            <a:r>
              <a:rPr lang="hu-HU" sz="2400" dirty="0" err="1" smtClean="0">
                <a:solidFill>
                  <a:schemeClr val="bg1"/>
                </a:solidFill>
              </a:rPr>
              <a:t>objectives</a:t>
            </a:r>
            <a:r>
              <a:rPr lang="hu-HU" sz="2400" dirty="0" smtClean="0">
                <a:solidFill>
                  <a:schemeClr val="bg1"/>
                </a:solidFill>
              </a:rPr>
              <a:t> </a:t>
            </a:r>
            <a:r>
              <a:rPr lang="hu-HU" sz="2400" dirty="0" err="1" smtClean="0">
                <a:solidFill>
                  <a:schemeClr val="bg1"/>
                </a:solidFill>
              </a:rPr>
              <a:t>wider</a:t>
            </a:r>
            <a:r>
              <a:rPr lang="hu-HU" sz="2400" dirty="0" smtClean="0">
                <a:solidFill>
                  <a:schemeClr val="bg1"/>
                </a:solidFill>
              </a:rPr>
              <a:t> </a:t>
            </a:r>
            <a:r>
              <a:rPr lang="hu-HU" sz="2400" dirty="0" err="1" smtClean="0">
                <a:solidFill>
                  <a:schemeClr val="bg1"/>
                </a:solidFill>
              </a:rPr>
              <a:t>than</a:t>
            </a:r>
            <a:r>
              <a:rPr lang="hu-HU" sz="2400" dirty="0" smtClean="0">
                <a:solidFill>
                  <a:schemeClr val="bg1"/>
                </a:solidFill>
              </a:rPr>
              <a:t> ATM and </a:t>
            </a:r>
            <a:r>
              <a:rPr lang="hu-HU" sz="2400" dirty="0" err="1" smtClean="0">
                <a:solidFill>
                  <a:schemeClr val="bg1"/>
                </a:solidFill>
              </a:rPr>
              <a:t>aviation</a:t>
            </a:r>
            <a:endParaRPr lang="hu-HU" sz="2400" dirty="0" smtClean="0">
              <a:solidFill>
                <a:schemeClr val="bg1"/>
              </a:solidFill>
            </a:endParaRPr>
          </a:p>
          <a:p>
            <a:pPr>
              <a:buFont typeface="Wingdings" panose="05000000000000000000" pitchFamily="2" charset="2"/>
              <a:buChar char="§"/>
            </a:pPr>
            <a:r>
              <a:rPr lang="hu-HU" sz="2400" dirty="0">
                <a:solidFill>
                  <a:schemeClr val="bg1"/>
                </a:solidFill>
              </a:rPr>
              <a:t>T</a:t>
            </a:r>
            <a:r>
              <a:rPr lang="en-US" sz="2400" dirty="0" smtClean="0">
                <a:solidFill>
                  <a:schemeClr val="bg1"/>
                </a:solidFill>
              </a:rPr>
              <a:t>his </a:t>
            </a:r>
            <a:r>
              <a:rPr lang="en-US" sz="2400" dirty="0">
                <a:solidFill>
                  <a:schemeClr val="bg1"/>
                </a:solidFill>
              </a:rPr>
              <a:t>aspect of ATM is clearly </a:t>
            </a:r>
            <a:r>
              <a:rPr lang="en-US" sz="2400" dirty="0" smtClean="0">
                <a:solidFill>
                  <a:schemeClr val="bg1"/>
                </a:solidFill>
              </a:rPr>
              <a:t>changing</a:t>
            </a:r>
            <a:endParaRPr lang="en-US" sz="2400" dirty="0">
              <a:solidFill>
                <a:schemeClr val="bg1"/>
              </a:solidFill>
            </a:endParaRPr>
          </a:p>
          <a:p>
            <a:pPr>
              <a:buFont typeface="Wingdings" panose="05000000000000000000" pitchFamily="2" charset="2"/>
              <a:buChar char="§"/>
            </a:pPr>
            <a:r>
              <a:rPr lang="hu-HU" sz="2400" dirty="0">
                <a:solidFill>
                  <a:schemeClr val="bg1"/>
                </a:solidFill>
              </a:rPr>
              <a:t>T</a:t>
            </a:r>
            <a:r>
              <a:rPr lang="en-US" sz="2400" dirty="0" smtClean="0">
                <a:solidFill>
                  <a:schemeClr val="bg1"/>
                </a:solidFill>
              </a:rPr>
              <a:t>he </a:t>
            </a:r>
            <a:r>
              <a:rPr lang="en-US" sz="2400" dirty="0">
                <a:solidFill>
                  <a:schemeClr val="bg1"/>
                </a:solidFill>
              </a:rPr>
              <a:t>public interest aspect of an activity may determine its legal </a:t>
            </a:r>
            <a:r>
              <a:rPr lang="en-US" sz="2400" dirty="0" smtClean="0">
                <a:solidFill>
                  <a:schemeClr val="bg1"/>
                </a:solidFill>
              </a:rPr>
              <a:t>nature</a:t>
            </a:r>
            <a:r>
              <a:rPr lang="hu-HU" sz="2400" dirty="0" smtClean="0">
                <a:solidFill>
                  <a:schemeClr val="bg1"/>
                </a:solidFill>
              </a:rPr>
              <a:t>:</a:t>
            </a:r>
          </a:p>
          <a:p>
            <a:pPr marL="0" indent="0">
              <a:buNone/>
            </a:pPr>
            <a:endParaRPr lang="en-US" sz="2400" dirty="0">
              <a:solidFill>
                <a:schemeClr val="bg1"/>
              </a:solidFill>
            </a:endParaRPr>
          </a:p>
          <a:p>
            <a:pPr lvl="2">
              <a:buFont typeface="Wingdings" panose="05000000000000000000" pitchFamily="2" charset="2"/>
              <a:buChar char="§"/>
            </a:pPr>
            <a:r>
              <a:rPr lang="hu-HU" sz="2400" dirty="0" err="1" smtClean="0">
                <a:solidFill>
                  <a:schemeClr val="bg1"/>
                </a:solidFill>
              </a:rPr>
              <a:t>State</a:t>
            </a:r>
            <a:r>
              <a:rPr lang="hu-HU" sz="2400" dirty="0" smtClean="0">
                <a:solidFill>
                  <a:schemeClr val="bg1"/>
                </a:solidFill>
              </a:rPr>
              <a:t> </a:t>
            </a:r>
            <a:r>
              <a:rPr lang="hu-HU" sz="2400" dirty="0" err="1">
                <a:solidFill>
                  <a:schemeClr val="bg1"/>
                </a:solidFill>
              </a:rPr>
              <a:t>P</a:t>
            </a:r>
            <a:r>
              <a:rPr lang="hu-HU" sz="2400" dirty="0" err="1" smtClean="0">
                <a:solidFill>
                  <a:schemeClr val="bg1"/>
                </a:solidFill>
              </a:rPr>
              <a:t>rerogative</a:t>
            </a:r>
            <a:r>
              <a:rPr lang="hu-HU" sz="2400" dirty="0" smtClean="0">
                <a:solidFill>
                  <a:schemeClr val="bg1"/>
                </a:solidFill>
              </a:rPr>
              <a:t> </a:t>
            </a:r>
            <a:r>
              <a:rPr lang="hu-HU" sz="2400" b="1" u="sng" dirty="0" smtClean="0">
                <a:solidFill>
                  <a:schemeClr val="bg1"/>
                </a:solidFill>
              </a:rPr>
              <a:t>OR</a:t>
            </a:r>
            <a:r>
              <a:rPr lang="hu-HU" sz="2400" b="1" dirty="0" smtClean="0">
                <a:solidFill>
                  <a:schemeClr val="bg1"/>
                </a:solidFill>
              </a:rPr>
              <a:t>			- </a:t>
            </a:r>
            <a:r>
              <a:rPr lang="hu-HU" sz="2400" dirty="0" err="1" smtClean="0">
                <a:solidFill>
                  <a:schemeClr val="bg1"/>
                </a:solidFill>
              </a:rPr>
              <a:t>different</a:t>
            </a:r>
            <a:r>
              <a:rPr lang="hu-HU" sz="2400" dirty="0" smtClean="0">
                <a:solidFill>
                  <a:schemeClr val="bg1"/>
                </a:solidFill>
              </a:rPr>
              <a:t> rules </a:t>
            </a:r>
            <a:r>
              <a:rPr lang="hu-HU" sz="2400" dirty="0" err="1" smtClean="0">
                <a:solidFill>
                  <a:schemeClr val="bg1"/>
                </a:solidFill>
              </a:rPr>
              <a:t>apply</a:t>
            </a:r>
            <a:endParaRPr lang="en-US" sz="2400" dirty="0">
              <a:solidFill>
                <a:schemeClr val="bg1"/>
              </a:solidFill>
            </a:endParaRPr>
          </a:p>
          <a:p>
            <a:pPr lvl="2">
              <a:buFont typeface="Wingdings" panose="05000000000000000000" pitchFamily="2" charset="2"/>
              <a:buChar char="§"/>
            </a:pPr>
            <a:r>
              <a:rPr lang="hu-HU" sz="2400" dirty="0" err="1" smtClean="0">
                <a:solidFill>
                  <a:schemeClr val="bg1"/>
                </a:solidFill>
              </a:rPr>
              <a:t>Economic</a:t>
            </a:r>
            <a:r>
              <a:rPr lang="hu-HU" sz="2400" dirty="0" smtClean="0">
                <a:solidFill>
                  <a:schemeClr val="bg1"/>
                </a:solidFill>
              </a:rPr>
              <a:t> </a:t>
            </a:r>
            <a:r>
              <a:rPr lang="hu-HU" sz="2400" dirty="0" err="1" smtClean="0">
                <a:solidFill>
                  <a:schemeClr val="bg1"/>
                </a:solidFill>
              </a:rPr>
              <a:t>Activity</a:t>
            </a:r>
            <a:r>
              <a:rPr lang="hu-HU" sz="2400" dirty="0" smtClean="0">
                <a:solidFill>
                  <a:schemeClr val="bg1"/>
                </a:solidFill>
              </a:rPr>
              <a:t>				- </a:t>
            </a:r>
            <a:r>
              <a:rPr lang="hu-HU" sz="2400" dirty="0" err="1" smtClean="0">
                <a:solidFill>
                  <a:schemeClr val="bg1"/>
                </a:solidFill>
              </a:rPr>
              <a:t>different</a:t>
            </a:r>
            <a:r>
              <a:rPr lang="hu-HU" sz="2400" dirty="0" smtClean="0">
                <a:solidFill>
                  <a:schemeClr val="bg1"/>
                </a:solidFill>
              </a:rPr>
              <a:t> </a:t>
            </a:r>
            <a:r>
              <a:rPr lang="hu-HU" sz="2400" dirty="0" err="1" smtClean="0">
                <a:solidFill>
                  <a:schemeClr val="bg1"/>
                </a:solidFill>
              </a:rPr>
              <a:t>behaviour</a:t>
            </a:r>
            <a:r>
              <a:rPr lang="hu-HU" sz="2400" dirty="0" smtClean="0">
                <a:solidFill>
                  <a:schemeClr val="bg1"/>
                </a:solidFill>
              </a:rPr>
              <a:t> is </a:t>
            </a:r>
            <a:r>
              <a:rPr lang="hu-HU" sz="2400" dirty="0" err="1" smtClean="0">
                <a:solidFill>
                  <a:schemeClr val="bg1"/>
                </a:solidFill>
              </a:rPr>
              <a:t>expected</a:t>
            </a:r>
            <a:endParaRPr lang="hu-HU" sz="2400" dirty="0" smtClean="0">
              <a:solidFill>
                <a:schemeClr val="bg1"/>
              </a:solidFill>
            </a:endParaRPr>
          </a:p>
          <a:p>
            <a:pPr marL="0" indent="0">
              <a:buNone/>
            </a:pPr>
            <a:endParaRPr lang="hu-HU" sz="3200" dirty="0" smtClean="0">
              <a:solidFill>
                <a:schemeClr val="bg1"/>
              </a:solidFill>
            </a:endParaRPr>
          </a:p>
          <a:p>
            <a:pPr>
              <a:buFont typeface="Wingdings" panose="05000000000000000000" pitchFamily="2" charset="2"/>
              <a:buChar char="§"/>
            </a:pPr>
            <a:r>
              <a:rPr lang="en-US" sz="2400" dirty="0" smtClean="0">
                <a:solidFill>
                  <a:schemeClr val="bg1"/>
                </a:solidFill>
              </a:rPr>
              <a:t>Today</a:t>
            </a:r>
            <a:r>
              <a:rPr lang="en-US" sz="2400" dirty="0">
                <a:solidFill>
                  <a:schemeClr val="bg1"/>
                </a:solidFill>
              </a:rPr>
              <a:t>, several ATM-related activities oscillate between the public and private </a:t>
            </a:r>
            <a:r>
              <a:rPr lang="en-US" sz="2400" dirty="0" smtClean="0">
                <a:solidFill>
                  <a:schemeClr val="bg1"/>
                </a:solidFill>
              </a:rPr>
              <a:t>domain</a:t>
            </a:r>
            <a:endParaRPr lang="hu-HU" sz="2400" dirty="0" smtClean="0">
              <a:solidFill>
                <a:schemeClr val="bg1"/>
              </a:solidFill>
            </a:endParaRPr>
          </a:p>
          <a:p>
            <a:pPr>
              <a:buFont typeface="Wingdings" panose="05000000000000000000" pitchFamily="2" charset="2"/>
              <a:buChar char="§"/>
            </a:pPr>
            <a:r>
              <a:rPr lang="en-US" sz="2400" dirty="0" smtClean="0">
                <a:solidFill>
                  <a:schemeClr val="bg1"/>
                </a:solidFill>
              </a:rPr>
              <a:t>Most </a:t>
            </a:r>
            <a:r>
              <a:rPr lang="en-US" sz="2400" dirty="0">
                <a:solidFill>
                  <a:schemeClr val="bg1"/>
                </a:solidFill>
              </a:rPr>
              <a:t>of these could be structured </a:t>
            </a:r>
            <a:r>
              <a:rPr lang="en-US" sz="2400" dirty="0" smtClean="0">
                <a:solidFill>
                  <a:schemeClr val="bg1"/>
                </a:solidFill>
              </a:rPr>
              <a:t>both ways</a:t>
            </a:r>
            <a:r>
              <a:rPr lang="hu-HU" sz="2400" dirty="0" smtClean="0">
                <a:solidFill>
                  <a:schemeClr val="bg1"/>
                </a:solidFill>
              </a:rPr>
              <a:t> </a:t>
            </a:r>
            <a:r>
              <a:rPr lang="en-US" sz="2400" dirty="0" smtClean="0">
                <a:solidFill>
                  <a:schemeClr val="bg1"/>
                </a:solidFill>
              </a:rPr>
              <a:t>legally</a:t>
            </a:r>
            <a:endParaRPr lang="hu-HU" sz="2400" dirty="0" smtClean="0">
              <a:solidFill>
                <a:schemeClr val="bg1"/>
              </a:solidFill>
            </a:endParaRPr>
          </a:p>
          <a:p>
            <a:pPr>
              <a:buFont typeface="Wingdings" panose="05000000000000000000" pitchFamily="2" charset="2"/>
              <a:buChar char="§"/>
            </a:pPr>
            <a:r>
              <a:rPr lang="hu-HU" sz="2400" dirty="0" err="1" smtClean="0">
                <a:solidFill>
                  <a:schemeClr val="bg1"/>
                </a:solidFill>
              </a:rPr>
              <a:t>Potential</a:t>
            </a:r>
            <a:r>
              <a:rPr lang="hu-HU" sz="2400" dirty="0" smtClean="0">
                <a:solidFill>
                  <a:schemeClr val="bg1"/>
                </a:solidFill>
              </a:rPr>
              <a:t> </a:t>
            </a:r>
            <a:r>
              <a:rPr lang="hu-HU" sz="2400" dirty="0" err="1" smtClean="0">
                <a:solidFill>
                  <a:schemeClr val="bg1"/>
                </a:solidFill>
              </a:rPr>
              <a:t>for</a:t>
            </a:r>
            <a:r>
              <a:rPr lang="hu-HU" sz="2400" dirty="0" smtClean="0">
                <a:solidFill>
                  <a:schemeClr val="bg1"/>
                </a:solidFill>
              </a:rPr>
              <a:t> </a:t>
            </a:r>
            <a:r>
              <a:rPr lang="hu-HU" sz="2400" dirty="0" err="1" smtClean="0">
                <a:solidFill>
                  <a:schemeClr val="bg1"/>
                </a:solidFill>
              </a:rPr>
              <a:t>defining</a:t>
            </a:r>
            <a:r>
              <a:rPr lang="hu-HU" sz="2400" dirty="0" smtClean="0">
                <a:solidFill>
                  <a:schemeClr val="bg1"/>
                </a:solidFill>
              </a:rPr>
              <a:t> </a:t>
            </a:r>
            <a:r>
              <a:rPr lang="hu-HU" sz="2400" dirty="0" err="1" smtClean="0">
                <a:solidFill>
                  <a:schemeClr val="bg1"/>
                </a:solidFill>
              </a:rPr>
              <a:t>services</a:t>
            </a:r>
            <a:r>
              <a:rPr lang="hu-HU" sz="2400" dirty="0" smtClean="0">
                <a:solidFill>
                  <a:schemeClr val="bg1"/>
                </a:solidFill>
              </a:rPr>
              <a:t> </a:t>
            </a:r>
            <a:r>
              <a:rPr lang="hu-HU" sz="2400" dirty="0" err="1" smtClean="0">
                <a:solidFill>
                  <a:schemeClr val="bg1"/>
                </a:solidFill>
              </a:rPr>
              <a:t>as</a:t>
            </a:r>
            <a:r>
              <a:rPr lang="hu-HU" sz="2400" dirty="0" smtClean="0">
                <a:solidFill>
                  <a:schemeClr val="bg1"/>
                </a:solidFill>
              </a:rPr>
              <a:t> EU </a:t>
            </a:r>
            <a:r>
              <a:rPr lang="hu-HU" sz="2400" dirty="0" err="1" smtClean="0">
                <a:solidFill>
                  <a:schemeClr val="bg1"/>
                </a:solidFill>
              </a:rPr>
              <a:t>prerogatives</a:t>
            </a:r>
            <a:r>
              <a:rPr lang="hu-HU" sz="2400" dirty="0" smtClean="0">
                <a:solidFill>
                  <a:schemeClr val="bg1"/>
                </a:solidFill>
              </a:rPr>
              <a:t> </a:t>
            </a:r>
            <a:r>
              <a:rPr lang="hu-HU" sz="2400" dirty="0" err="1" smtClean="0">
                <a:solidFill>
                  <a:schemeClr val="bg1"/>
                </a:solidFill>
              </a:rPr>
              <a:t>or</a:t>
            </a:r>
            <a:r>
              <a:rPr lang="hu-HU" sz="2400" dirty="0" smtClean="0">
                <a:solidFill>
                  <a:schemeClr val="bg1"/>
                </a:solidFill>
              </a:rPr>
              <a:t> SGEI </a:t>
            </a:r>
            <a:r>
              <a:rPr lang="hu-HU" sz="2400" dirty="0" err="1" smtClean="0">
                <a:solidFill>
                  <a:schemeClr val="bg1"/>
                </a:solidFill>
              </a:rPr>
              <a:t>at</a:t>
            </a:r>
            <a:r>
              <a:rPr lang="hu-HU" sz="2400" dirty="0" smtClean="0">
                <a:solidFill>
                  <a:schemeClr val="bg1"/>
                </a:solidFill>
              </a:rPr>
              <a:t> </a:t>
            </a:r>
            <a:r>
              <a:rPr lang="hu-HU" sz="2400" dirty="0" err="1" smtClean="0">
                <a:solidFill>
                  <a:schemeClr val="bg1"/>
                </a:solidFill>
              </a:rPr>
              <a:t>the</a:t>
            </a:r>
            <a:r>
              <a:rPr lang="hu-HU" sz="2400" dirty="0" smtClean="0">
                <a:solidFill>
                  <a:schemeClr val="bg1"/>
                </a:solidFill>
              </a:rPr>
              <a:t> EU </a:t>
            </a:r>
            <a:r>
              <a:rPr lang="hu-HU" sz="2400" dirty="0" err="1" smtClean="0">
                <a:solidFill>
                  <a:schemeClr val="bg1"/>
                </a:solidFill>
              </a:rPr>
              <a:t>level</a:t>
            </a:r>
            <a:endParaRPr lang="en-US" sz="2400" dirty="0">
              <a:solidFill>
                <a:schemeClr val="bg1"/>
              </a:solidFill>
            </a:endParaRPr>
          </a:p>
          <a:p>
            <a:pPr>
              <a:buFont typeface="Wingdings" panose="05000000000000000000" pitchFamily="2" charset="2"/>
              <a:buChar char="§"/>
            </a:pPr>
            <a:endParaRPr lang="hu-HU" dirty="0" smtClean="0">
              <a:solidFill>
                <a:schemeClr val="bg1"/>
              </a:solidFill>
            </a:endParaRPr>
          </a:p>
        </p:txBody>
      </p:sp>
      <p:sp>
        <p:nvSpPr>
          <p:cNvPr id="4" name="Lefelé nyíl 3"/>
          <p:cNvSpPr/>
          <p:nvPr/>
        </p:nvSpPr>
        <p:spPr>
          <a:xfrm rot="16200000">
            <a:off x="5118953" y="2768235"/>
            <a:ext cx="539451" cy="15097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782703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lstStyle/>
          <a:p>
            <a:r>
              <a:rPr lang="hu-HU" dirty="0" smtClean="0">
                <a:solidFill>
                  <a:srgbClr val="FFC000"/>
                </a:solidFill>
              </a:rPr>
              <a:t>Key </a:t>
            </a:r>
            <a:r>
              <a:rPr lang="hu-HU" dirty="0" err="1" smtClean="0">
                <a:solidFill>
                  <a:srgbClr val="FFC000"/>
                </a:solidFill>
              </a:rPr>
              <a:t>Recommendations</a:t>
            </a:r>
            <a:endParaRPr lang="hu-HU" dirty="0">
              <a:solidFill>
                <a:srgbClr val="FFC000"/>
              </a:solidFill>
            </a:endParaRPr>
          </a:p>
        </p:txBody>
      </p:sp>
      <p:sp>
        <p:nvSpPr>
          <p:cNvPr id="3" name="Tartalom helye 2"/>
          <p:cNvSpPr>
            <a:spLocks noGrp="1"/>
          </p:cNvSpPr>
          <p:nvPr>
            <p:ph idx="1"/>
          </p:nvPr>
        </p:nvSpPr>
        <p:spPr>
          <a:xfrm>
            <a:off x="241194" y="143584"/>
            <a:ext cx="11804703" cy="5297474"/>
          </a:xfrm>
        </p:spPr>
        <p:txBody>
          <a:bodyPr>
            <a:normAutofit fontScale="92500"/>
          </a:bodyPr>
          <a:lstStyle/>
          <a:p>
            <a:pPr algn="just">
              <a:buFont typeface="Wingdings" panose="05000000000000000000" pitchFamily="2" charset="2"/>
              <a:buChar char="§"/>
            </a:pPr>
            <a:r>
              <a:rPr lang="hu-HU" dirty="0" err="1" smtClean="0">
                <a:solidFill>
                  <a:schemeClr val="bg1"/>
                </a:solidFill>
              </a:rPr>
              <a:t>Define</a:t>
            </a:r>
            <a:r>
              <a:rPr lang="hu-HU" dirty="0" smtClean="0">
                <a:solidFill>
                  <a:schemeClr val="bg1"/>
                </a:solidFill>
              </a:rPr>
              <a:t> </a:t>
            </a:r>
            <a:r>
              <a:rPr lang="hu-HU" dirty="0" err="1" smtClean="0">
                <a:solidFill>
                  <a:schemeClr val="bg1"/>
                </a:solidFill>
              </a:rPr>
              <a:t>the</a:t>
            </a:r>
            <a:r>
              <a:rPr lang="hu-HU" dirty="0" smtClean="0">
                <a:solidFill>
                  <a:schemeClr val="bg1"/>
                </a:solidFill>
              </a:rPr>
              <a:t> Public </a:t>
            </a:r>
            <a:r>
              <a:rPr lang="hu-HU" dirty="0" err="1" smtClean="0">
                <a:solidFill>
                  <a:schemeClr val="bg1"/>
                </a:solidFill>
              </a:rPr>
              <a:t>Values</a:t>
            </a:r>
            <a:r>
              <a:rPr lang="hu-HU" dirty="0" smtClean="0">
                <a:solidFill>
                  <a:schemeClr val="bg1"/>
                </a:solidFill>
              </a:rPr>
              <a:t> </a:t>
            </a:r>
            <a:r>
              <a:rPr lang="hu-HU" dirty="0" err="1" smtClean="0">
                <a:solidFill>
                  <a:schemeClr val="bg1"/>
                </a:solidFill>
              </a:rPr>
              <a:t>underlying</a:t>
            </a:r>
            <a:r>
              <a:rPr lang="hu-HU" dirty="0" smtClean="0">
                <a:solidFill>
                  <a:schemeClr val="bg1"/>
                </a:solidFill>
              </a:rPr>
              <a:t> </a:t>
            </a:r>
            <a:r>
              <a:rPr lang="hu-HU" dirty="0" err="1" smtClean="0">
                <a:solidFill>
                  <a:schemeClr val="bg1"/>
                </a:solidFill>
              </a:rPr>
              <a:t>the</a:t>
            </a:r>
            <a:r>
              <a:rPr lang="hu-HU" dirty="0" smtClean="0">
                <a:solidFill>
                  <a:schemeClr val="bg1"/>
                </a:solidFill>
              </a:rPr>
              <a:t> SES policy and </a:t>
            </a:r>
            <a:r>
              <a:rPr lang="hu-HU" dirty="0" err="1" smtClean="0">
                <a:solidFill>
                  <a:schemeClr val="bg1"/>
                </a:solidFill>
              </a:rPr>
              <a:t>redifine</a:t>
            </a:r>
            <a:r>
              <a:rPr lang="hu-HU" dirty="0" smtClean="0">
                <a:solidFill>
                  <a:schemeClr val="bg1"/>
                </a:solidFill>
              </a:rPr>
              <a:t> Policy </a:t>
            </a:r>
            <a:r>
              <a:rPr lang="hu-HU" dirty="0" err="1" smtClean="0">
                <a:solidFill>
                  <a:schemeClr val="bg1"/>
                </a:solidFill>
              </a:rPr>
              <a:t>Objectives</a:t>
            </a:r>
            <a:endParaRPr lang="hu-HU" dirty="0" smtClean="0">
              <a:solidFill>
                <a:schemeClr val="bg1"/>
              </a:solidFill>
            </a:endParaRPr>
          </a:p>
          <a:p>
            <a:pPr algn="just">
              <a:buFont typeface="Wingdings" panose="05000000000000000000" pitchFamily="2" charset="2"/>
              <a:buChar char="§"/>
            </a:pPr>
            <a:r>
              <a:rPr lang="hu-HU" dirty="0" err="1" smtClean="0">
                <a:solidFill>
                  <a:schemeClr val="bg1"/>
                </a:solidFill>
              </a:rPr>
              <a:t>Clearly</a:t>
            </a:r>
            <a:r>
              <a:rPr lang="hu-HU" dirty="0" smtClean="0">
                <a:solidFill>
                  <a:schemeClr val="bg1"/>
                </a:solidFill>
              </a:rPr>
              <a:t> </a:t>
            </a:r>
            <a:r>
              <a:rPr lang="hu-HU" dirty="0" err="1" smtClean="0">
                <a:solidFill>
                  <a:schemeClr val="bg1"/>
                </a:solidFill>
              </a:rPr>
              <a:t>allocate</a:t>
            </a:r>
            <a:r>
              <a:rPr lang="hu-HU" dirty="0" smtClean="0">
                <a:solidFill>
                  <a:schemeClr val="bg1"/>
                </a:solidFill>
              </a:rPr>
              <a:t> </a:t>
            </a:r>
            <a:r>
              <a:rPr lang="hu-HU" dirty="0" err="1" smtClean="0">
                <a:solidFill>
                  <a:schemeClr val="bg1"/>
                </a:solidFill>
              </a:rPr>
              <a:t>competences</a:t>
            </a:r>
            <a:r>
              <a:rPr lang="hu-HU" dirty="0" smtClean="0">
                <a:solidFill>
                  <a:schemeClr val="bg1"/>
                </a:solidFill>
              </a:rPr>
              <a:t> </a:t>
            </a:r>
            <a:r>
              <a:rPr lang="hu-HU" dirty="0" err="1" smtClean="0">
                <a:solidFill>
                  <a:schemeClr val="bg1"/>
                </a:solidFill>
              </a:rPr>
              <a:t>between</a:t>
            </a:r>
            <a:r>
              <a:rPr lang="hu-HU" dirty="0" smtClean="0">
                <a:solidFill>
                  <a:schemeClr val="bg1"/>
                </a:solidFill>
              </a:rPr>
              <a:t> </a:t>
            </a:r>
            <a:r>
              <a:rPr lang="hu-HU" dirty="0" err="1" smtClean="0">
                <a:solidFill>
                  <a:schemeClr val="bg1"/>
                </a:solidFill>
              </a:rPr>
              <a:t>the</a:t>
            </a:r>
            <a:r>
              <a:rPr lang="hu-HU" dirty="0" smtClean="0">
                <a:solidFill>
                  <a:schemeClr val="bg1"/>
                </a:solidFill>
              </a:rPr>
              <a:t> EU, </a:t>
            </a:r>
            <a:r>
              <a:rPr lang="hu-HU" dirty="0" err="1" smtClean="0">
                <a:solidFill>
                  <a:schemeClr val="bg1"/>
                </a:solidFill>
              </a:rPr>
              <a:t>MSs</a:t>
            </a:r>
            <a:r>
              <a:rPr lang="hu-HU" dirty="0" smtClean="0">
                <a:solidFill>
                  <a:schemeClr val="bg1"/>
                </a:solidFill>
              </a:rPr>
              <a:t> and EUROCONTROL</a:t>
            </a:r>
          </a:p>
          <a:p>
            <a:pPr algn="just">
              <a:buFont typeface="Wingdings" panose="05000000000000000000" pitchFamily="2" charset="2"/>
              <a:buChar char="§"/>
            </a:pPr>
            <a:r>
              <a:rPr lang="hu-HU" dirty="0" err="1" smtClean="0">
                <a:solidFill>
                  <a:schemeClr val="bg1"/>
                </a:solidFill>
              </a:rPr>
              <a:t>Clearly</a:t>
            </a:r>
            <a:r>
              <a:rPr lang="hu-HU" dirty="0" smtClean="0">
                <a:solidFill>
                  <a:schemeClr val="bg1"/>
                </a:solidFill>
              </a:rPr>
              <a:t> </a:t>
            </a:r>
            <a:r>
              <a:rPr lang="hu-HU" dirty="0" err="1" smtClean="0">
                <a:solidFill>
                  <a:schemeClr val="bg1"/>
                </a:solidFill>
              </a:rPr>
              <a:t>distinguish</a:t>
            </a:r>
            <a:r>
              <a:rPr lang="hu-HU" dirty="0" smtClean="0">
                <a:solidFill>
                  <a:schemeClr val="bg1"/>
                </a:solidFill>
              </a:rPr>
              <a:t> </a:t>
            </a:r>
            <a:r>
              <a:rPr lang="hu-HU" dirty="0" err="1" smtClean="0">
                <a:solidFill>
                  <a:schemeClr val="bg1"/>
                </a:solidFill>
              </a:rPr>
              <a:t>public</a:t>
            </a:r>
            <a:r>
              <a:rPr lang="hu-HU" dirty="0" smtClean="0">
                <a:solidFill>
                  <a:schemeClr val="bg1"/>
                </a:solidFill>
              </a:rPr>
              <a:t> </a:t>
            </a:r>
            <a:r>
              <a:rPr lang="hu-HU" dirty="0" err="1" smtClean="0">
                <a:solidFill>
                  <a:schemeClr val="bg1"/>
                </a:solidFill>
              </a:rPr>
              <a:t>functions</a:t>
            </a:r>
            <a:r>
              <a:rPr lang="hu-HU" dirty="0" smtClean="0">
                <a:solidFill>
                  <a:schemeClr val="bg1"/>
                </a:solidFill>
              </a:rPr>
              <a:t> </a:t>
            </a:r>
            <a:r>
              <a:rPr lang="hu-HU" dirty="0" err="1" smtClean="0">
                <a:solidFill>
                  <a:schemeClr val="bg1"/>
                </a:solidFill>
              </a:rPr>
              <a:t>from</a:t>
            </a:r>
            <a:r>
              <a:rPr lang="hu-HU" dirty="0" smtClean="0">
                <a:solidFill>
                  <a:schemeClr val="bg1"/>
                </a:solidFill>
              </a:rPr>
              <a:t> </a:t>
            </a:r>
            <a:r>
              <a:rPr lang="hu-HU" dirty="0" err="1" smtClean="0">
                <a:solidFill>
                  <a:schemeClr val="bg1"/>
                </a:solidFill>
              </a:rPr>
              <a:t>economic</a:t>
            </a:r>
            <a:r>
              <a:rPr lang="hu-HU" dirty="0" smtClean="0">
                <a:solidFill>
                  <a:schemeClr val="bg1"/>
                </a:solidFill>
              </a:rPr>
              <a:t> </a:t>
            </a:r>
            <a:r>
              <a:rPr lang="hu-HU" dirty="0" err="1" smtClean="0">
                <a:solidFill>
                  <a:schemeClr val="bg1"/>
                </a:solidFill>
              </a:rPr>
              <a:t>activities</a:t>
            </a:r>
            <a:endParaRPr lang="hu-HU" dirty="0" smtClean="0">
              <a:solidFill>
                <a:schemeClr val="bg1"/>
              </a:solidFill>
            </a:endParaRPr>
          </a:p>
          <a:p>
            <a:pPr algn="just">
              <a:buFont typeface="Wingdings" panose="05000000000000000000" pitchFamily="2" charset="2"/>
              <a:buChar char="§"/>
            </a:pPr>
            <a:r>
              <a:rPr lang="hu-HU" dirty="0" err="1">
                <a:solidFill>
                  <a:schemeClr val="bg1"/>
                </a:solidFill>
              </a:rPr>
              <a:t>Consider</a:t>
            </a:r>
            <a:r>
              <a:rPr lang="hu-HU" dirty="0">
                <a:solidFill>
                  <a:schemeClr val="bg1"/>
                </a:solidFill>
              </a:rPr>
              <a:t> </a:t>
            </a:r>
            <a:r>
              <a:rPr lang="hu-HU" dirty="0" err="1">
                <a:solidFill>
                  <a:schemeClr val="bg1"/>
                </a:solidFill>
              </a:rPr>
              <a:t>establishing</a:t>
            </a:r>
            <a:r>
              <a:rPr lang="hu-HU" dirty="0">
                <a:solidFill>
                  <a:schemeClr val="bg1"/>
                </a:solidFill>
              </a:rPr>
              <a:t> </a:t>
            </a:r>
            <a:r>
              <a:rPr lang="hu-HU" dirty="0" err="1">
                <a:solidFill>
                  <a:schemeClr val="bg1"/>
                </a:solidFill>
              </a:rPr>
              <a:t>services</a:t>
            </a:r>
            <a:r>
              <a:rPr lang="hu-HU" dirty="0">
                <a:solidFill>
                  <a:schemeClr val="bg1"/>
                </a:solidFill>
              </a:rPr>
              <a:t> </a:t>
            </a:r>
            <a:r>
              <a:rPr lang="hu-HU" dirty="0" err="1">
                <a:solidFill>
                  <a:schemeClr val="bg1"/>
                </a:solidFill>
              </a:rPr>
              <a:t>as</a:t>
            </a:r>
            <a:r>
              <a:rPr lang="hu-HU" dirty="0">
                <a:solidFill>
                  <a:schemeClr val="bg1"/>
                </a:solidFill>
              </a:rPr>
              <a:t> EU </a:t>
            </a:r>
            <a:r>
              <a:rPr lang="hu-HU" dirty="0" err="1">
                <a:solidFill>
                  <a:schemeClr val="bg1"/>
                </a:solidFill>
              </a:rPr>
              <a:t>prerogatives</a:t>
            </a:r>
            <a:r>
              <a:rPr lang="hu-HU" dirty="0">
                <a:solidFill>
                  <a:schemeClr val="bg1"/>
                </a:solidFill>
              </a:rPr>
              <a:t> </a:t>
            </a:r>
            <a:r>
              <a:rPr lang="hu-HU" dirty="0" err="1">
                <a:solidFill>
                  <a:schemeClr val="bg1"/>
                </a:solidFill>
              </a:rPr>
              <a:t>or</a:t>
            </a:r>
            <a:r>
              <a:rPr lang="hu-HU" dirty="0">
                <a:solidFill>
                  <a:schemeClr val="bg1"/>
                </a:solidFill>
              </a:rPr>
              <a:t> SGEI</a:t>
            </a:r>
          </a:p>
          <a:p>
            <a:pPr algn="just">
              <a:buFont typeface="Wingdings" panose="05000000000000000000" pitchFamily="2" charset="2"/>
              <a:buChar char="§"/>
            </a:pPr>
            <a:r>
              <a:rPr lang="hu-HU" dirty="0" err="1">
                <a:solidFill>
                  <a:schemeClr val="bg1"/>
                </a:solidFill>
              </a:rPr>
              <a:t>Consider</a:t>
            </a:r>
            <a:r>
              <a:rPr lang="hu-HU" dirty="0">
                <a:solidFill>
                  <a:schemeClr val="bg1"/>
                </a:solidFill>
              </a:rPr>
              <a:t> </a:t>
            </a:r>
            <a:r>
              <a:rPr lang="hu-HU" dirty="0" err="1">
                <a:solidFill>
                  <a:schemeClr val="bg1"/>
                </a:solidFill>
              </a:rPr>
              <a:t>sectoral</a:t>
            </a:r>
            <a:r>
              <a:rPr lang="hu-HU" dirty="0">
                <a:solidFill>
                  <a:schemeClr val="bg1"/>
                </a:solidFill>
              </a:rPr>
              <a:t> DATA </a:t>
            </a:r>
            <a:r>
              <a:rPr lang="hu-HU" dirty="0" err="1">
                <a:solidFill>
                  <a:schemeClr val="bg1"/>
                </a:solidFill>
              </a:rPr>
              <a:t>legislation</a:t>
            </a:r>
            <a:r>
              <a:rPr lang="hu-HU" dirty="0">
                <a:solidFill>
                  <a:schemeClr val="bg1"/>
                </a:solidFill>
              </a:rPr>
              <a:t> and DATA </a:t>
            </a:r>
            <a:r>
              <a:rPr lang="hu-HU" dirty="0" err="1">
                <a:solidFill>
                  <a:schemeClr val="bg1"/>
                </a:solidFill>
              </a:rPr>
              <a:t>as</a:t>
            </a:r>
            <a:r>
              <a:rPr lang="hu-HU" dirty="0">
                <a:solidFill>
                  <a:schemeClr val="bg1"/>
                </a:solidFill>
              </a:rPr>
              <a:t> </a:t>
            </a:r>
            <a:r>
              <a:rPr lang="hu-HU" dirty="0" err="1">
                <a:solidFill>
                  <a:schemeClr val="bg1"/>
                </a:solidFill>
              </a:rPr>
              <a:t>infrastructure</a:t>
            </a:r>
            <a:endParaRPr lang="hu-HU" dirty="0">
              <a:solidFill>
                <a:schemeClr val="bg1"/>
              </a:solidFill>
            </a:endParaRPr>
          </a:p>
          <a:p>
            <a:pPr algn="just">
              <a:buFont typeface="Wingdings" panose="05000000000000000000" pitchFamily="2" charset="2"/>
              <a:buChar char="§"/>
            </a:pPr>
            <a:r>
              <a:rPr lang="hu-HU" dirty="0" err="1" smtClean="0">
                <a:solidFill>
                  <a:schemeClr val="bg1"/>
                </a:solidFill>
              </a:rPr>
              <a:t>Consider</a:t>
            </a:r>
            <a:r>
              <a:rPr lang="hu-HU" dirty="0" smtClean="0">
                <a:solidFill>
                  <a:schemeClr val="bg1"/>
                </a:solidFill>
              </a:rPr>
              <a:t> </a:t>
            </a:r>
            <a:r>
              <a:rPr lang="hu-HU" dirty="0" err="1">
                <a:solidFill>
                  <a:schemeClr val="bg1"/>
                </a:solidFill>
              </a:rPr>
              <a:t>neighbouring</a:t>
            </a:r>
            <a:r>
              <a:rPr lang="hu-HU" dirty="0">
                <a:solidFill>
                  <a:schemeClr val="bg1"/>
                </a:solidFill>
              </a:rPr>
              <a:t> EU </a:t>
            </a:r>
            <a:r>
              <a:rPr lang="hu-HU" dirty="0" err="1">
                <a:solidFill>
                  <a:schemeClr val="bg1"/>
                </a:solidFill>
              </a:rPr>
              <a:t>policies</a:t>
            </a:r>
            <a:r>
              <a:rPr lang="hu-HU" dirty="0">
                <a:solidFill>
                  <a:schemeClr val="bg1"/>
                </a:solidFill>
              </a:rPr>
              <a:t> (</a:t>
            </a:r>
            <a:r>
              <a:rPr lang="hu-HU" dirty="0" err="1">
                <a:solidFill>
                  <a:schemeClr val="bg1"/>
                </a:solidFill>
              </a:rPr>
              <a:t>competition</a:t>
            </a:r>
            <a:r>
              <a:rPr lang="hu-HU" dirty="0">
                <a:solidFill>
                  <a:schemeClr val="bg1"/>
                </a:solidFill>
              </a:rPr>
              <a:t>, </a:t>
            </a:r>
            <a:r>
              <a:rPr lang="hu-HU" dirty="0" err="1">
                <a:solidFill>
                  <a:schemeClr val="bg1"/>
                </a:solidFill>
              </a:rPr>
              <a:t>environment</a:t>
            </a:r>
            <a:r>
              <a:rPr lang="hu-HU" dirty="0">
                <a:solidFill>
                  <a:schemeClr val="bg1"/>
                </a:solidFill>
              </a:rPr>
              <a:t>, etc.)</a:t>
            </a:r>
          </a:p>
          <a:p>
            <a:pPr algn="just">
              <a:buFont typeface="Wingdings" panose="05000000000000000000" pitchFamily="2" charset="2"/>
              <a:buChar char="§"/>
            </a:pPr>
            <a:r>
              <a:rPr lang="hu-HU" dirty="0" err="1" smtClean="0">
                <a:solidFill>
                  <a:schemeClr val="bg1"/>
                </a:solidFill>
              </a:rPr>
              <a:t>Address</a:t>
            </a:r>
            <a:r>
              <a:rPr lang="hu-HU" dirty="0" smtClean="0">
                <a:solidFill>
                  <a:schemeClr val="bg1"/>
                </a:solidFill>
              </a:rPr>
              <a:t> </a:t>
            </a:r>
            <a:r>
              <a:rPr lang="hu-HU" dirty="0" err="1" smtClean="0">
                <a:solidFill>
                  <a:schemeClr val="bg1"/>
                </a:solidFill>
              </a:rPr>
              <a:t>the</a:t>
            </a:r>
            <a:r>
              <a:rPr lang="hu-HU" dirty="0" smtClean="0">
                <a:solidFill>
                  <a:schemeClr val="bg1"/>
                </a:solidFill>
              </a:rPr>
              <a:t> </a:t>
            </a:r>
            <a:r>
              <a:rPr lang="hu-HU" dirty="0" err="1" smtClean="0">
                <a:solidFill>
                  <a:schemeClr val="bg1"/>
                </a:solidFill>
              </a:rPr>
              <a:t>potential</a:t>
            </a:r>
            <a:r>
              <a:rPr lang="hu-HU" dirty="0" smtClean="0">
                <a:solidFill>
                  <a:schemeClr val="bg1"/>
                </a:solidFill>
              </a:rPr>
              <a:t> </a:t>
            </a:r>
            <a:r>
              <a:rPr lang="hu-HU" dirty="0" err="1" smtClean="0">
                <a:solidFill>
                  <a:schemeClr val="bg1"/>
                </a:solidFill>
              </a:rPr>
              <a:t>for</a:t>
            </a:r>
            <a:r>
              <a:rPr lang="hu-HU" dirty="0" smtClean="0">
                <a:solidFill>
                  <a:schemeClr val="bg1"/>
                </a:solidFill>
              </a:rPr>
              <a:t> </a:t>
            </a:r>
            <a:r>
              <a:rPr lang="hu-HU" dirty="0" err="1" smtClean="0">
                <a:solidFill>
                  <a:schemeClr val="bg1"/>
                </a:solidFill>
              </a:rPr>
              <a:t>disruption</a:t>
            </a:r>
            <a:r>
              <a:rPr lang="hu-HU" dirty="0" smtClean="0">
                <a:solidFill>
                  <a:schemeClr val="bg1"/>
                </a:solidFill>
              </a:rPr>
              <a:t>: </a:t>
            </a:r>
            <a:r>
              <a:rPr lang="hu-HU" dirty="0" err="1" smtClean="0">
                <a:solidFill>
                  <a:schemeClr val="bg1"/>
                </a:solidFill>
              </a:rPr>
              <a:t>automation</a:t>
            </a:r>
            <a:r>
              <a:rPr lang="hu-HU" dirty="0" smtClean="0">
                <a:solidFill>
                  <a:schemeClr val="bg1"/>
                </a:solidFill>
              </a:rPr>
              <a:t>, </a:t>
            </a:r>
            <a:r>
              <a:rPr lang="hu-HU" dirty="0" err="1" smtClean="0">
                <a:solidFill>
                  <a:schemeClr val="bg1"/>
                </a:solidFill>
              </a:rPr>
              <a:t>innovation</a:t>
            </a:r>
            <a:r>
              <a:rPr lang="hu-HU" dirty="0" smtClean="0">
                <a:solidFill>
                  <a:schemeClr val="bg1"/>
                </a:solidFill>
              </a:rPr>
              <a:t>, </a:t>
            </a:r>
            <a:r>
              <a:rPr lang="hu-HU" dirty="0" err="1" smtClean="0">
                <a:solidFill>
                  <a:schemeClr val="bg1"/>
                </a:solidFill>
              </a:rPr>
              <a:t>climate</a:t>
            </a:r>
            <a:r>
              <a:rPr lang="hu-HU" dirty="0" smtClean="0">
                <a:solidFill>
                  <a:schemeClr val="bg1"/>
                </a:solidFill>
              </a:rPr>
              <a:t> </a:t>
            </a:r>
            <a:r>
              <a:rPr lang="hu-HU" dirty="0" err="1" smtClean="0">
                <a:solidFill>
                  <a:schemeClr val="bg1"/>
                </a:solidFill>
              </a:rPr>
              <a:t>change</a:t>
            </a:r>
            <a:endParaRPr lang="hu-HU" dirty="0" smtClean="0">
              <a:solidFill>
                <a:schemeClr val="bg1"/>
              </a:solidFill>
            </a:endParaRPr>
          </a:p>
          <a:p>
            <a:pPr algn="just">
              <a:buFont typeface="Wingdings" panose="05000000000000000000" pitchFamily="2" charset="2"/>
              <a:buChar char="§"/>
            </a:pPr>
            <a:r>
              <a:rPr lang="hu-HU" dirty="0" err="1" smtClean="0">
                <a:solidFill>
                  <a:schemeClr val="bg1"/>
                </a:solidFill>
              </a:rPr>
              <a:t>Clarify</a:t>
            </a:r>
            <a:r>
              <a:rPr lang="hu-HU" dirty="0" smtClean="0">
                <a:solidFill>
                  <a:schemeClr val="bg1"/>
                </a:solidFill>
              </a:rPr>
              <a:t> </a:t>
            </a:r>
            <a:r>
              <a:rPr lang="hu-HU" dirty="0" err="1" smtClean="0">
                <a:solidFill>
                  <a:schemeClr val="bg1"/>
                </a:solidFill>
              </a:rPr>
              <a:t>legal</a:t>
            </a:r>
            <a:r>
              <a:rPr lang="hu-HU" dirty="0" smtClean="0">
                <a:solidFill>
                  <a:schemeClr val="bg1"/>
                </a:solidFill>
              </a:rPr>
              <a:t> </a:t>
            </a:r>
            <a:r>
              <a:rPr lang="hu-HU" dirty="0" err="1" smtClean="0">
                <a:solidFill>
                  <a:schemeClr val="bg1"/>
                </a:solidFill>
              </a:rPr>
              <a:t>concepts</a:t>
            </a:r>
            <a:endParaRPr lang="hu-HU" dirty="0" smtClean="0">
              <a:solidFill>
                <a:schemeClr val="bg1"/>
              </a:solidFill>
            </a:endParaRPr>
          </a:p>
          <a:p>
            <a:pPr algn="just">
              <a:buFont typeface="Wingdings" panose="05000000000000000000" pitchFamily="2" charset="2"/>
              <a:buChar char="§"/>
            </a:pPr>
            <a:r>
              <a:rPr lang="hu-HU" dirty="0" err="1" smtClean="0">
                <a:solidFill>
                  <a:schemeClr val="bg1"/>
                </a:solidFill>
              </a:rPr>
              <a:t>Clarify</a:t>
            </a:r>
            <a:r>
              <a:rPr lang="hu-HU" dirty="0" smtClean="0">
                <a:solidFill>
                  <a:schemeClr val="bg1"/>
                </a:solidFill>
              </a:rPr>
              <a:t> </a:t>
            </a:r>
            <a:r>
              <a:rPr lang="hu-HU" dirty="0" err="1" smtClean="0">
                <a:solidFill>
                  <a:schemeClr val="bg1"/>
                </a:solidFill>
              </a:rPr>
              <a:t>industry</a:t>
            </a:r>
            <a:r>
              <a:rPr lang="hu-HU" dirty="0" smtClean="0">
                <a:solidFill>
                  <a:schemeClr val="bg1"/>
                </a:solidFill>
              </a:rPr>
              <a:t> </a:t>
            </a:r>
            <a:r>
              <a:rPr lang="hu-HU" dirty="0" err="1" smtClean="0">
                <a:solidFill>
                  <a:schemeClr val="bg1"/>
                </a:solidFill>
              </a:rPr>
              <a:t>role</a:t>
            </a:r>
            <a:r>
              <a:rPr lang="hu-HU" dirty="0" smtClean="0">
                <a:solidFill>
                  <a:schemeClr val="bg1"/>
                </a:solidFill>
              </a:rPr>
              <a:t> in </a:t>
            </a:r>
            <a:r>
              <a:rPr lang="hu-HU" dirty="0" err="1" smtClean="0">
                <a:solidFill>
                  <a:schemeClr val="bg1"/>
                </a:solidFill>
              </a:rPr>
              <a:t>regulation</a:t>
            </a:r>
            <a:r>
              <a:rPr lang="hu-HU" dirty="0" smtClean="0">
                <a:solidFill>
                  <a:schemeClr val="bg1"/>
                </a:solidFill>
              </a:rPr>
              <a:t>, </a:t>
            </a:r>
            <a:r>
              <a:rPr lang="hu-HU" dirty="0" err="1" smtClean="0">
                <a:solidFill>
                  <a:schemeClr val="bg1"/>
                </a:solidFill>
              </a:rPr>
              <a:t>explore</a:t>
            </a:r>
            <a:r>
              <a:rPr lang="hu-HU" dirty="0" smtClean="0">
                <a:solidFill>
                  <a:schemeClr val="bg1"/>
                </a:solidFill>
              </a:rPr>
              <a:t> new </a:t>
            </a:r>
            <a:r>
              <a:rPr lang="hu-HU" dirty="0" err="1" smtClean="0">
                <a:solidFill>
                  <a:schemeClr val="bg1"/>
                </a:solidFill>
              </a:rPr>
              <a:t>modes</a:t>
            </a:r>
            <a:r>
              <a:rPr lang="hu-HU" dirty="0" smtClean="0">
                <a:solidFill>
                  <a:schemeClr val="bg1"/>
                </a:solidFill>
              </a:rPr>
              <a:t> of </a:t>
            </a:r>
            <a:r>
              <a:rPr lang="hu-HU" dirty="0" err="1" smtClean="0">
                <a:solidFill>
                  <a:schemeClr val="bg1"/>
                </a:solidFill>
              </a:rPr>
              <a:t>co-operation</a:t>
            </a:r>
            <a:r>
              <a:rPr lang="hu-HU" dirty="0" smtClean="0">
                <a:solidFill>
                  <a:schemeClr val="bg1"/>
                </a:solidFill>
              </a:rPr>
              <a:t> </a:t>
            </a:r>
            <a:r>
              <a:rPr lang="hu-HU" dirty="0" err="1" smtClean="0">
                <a:solidFill>
                  <a:schemeClr val="bg1"/>
                </a:solidFill>
              </a:rPr>
              <a:t>between</a:t>
            </a:r>
            <a:r>
              <a:rPr lang="hu-HU" dirty="0" smtClean="0">
                <a:solidFill>
                  <a:schemeClr val="bg1"/>
                </a:solidFill>
              </a:rPr>
              <a:t> </a:t>
            </a:r>
            <a:r>
              <a:rPr lang="hu-HU" dirty="0" err="1" smtClean="0">
                <a:solidFill>
                  <a:schemeClr val="bg1"/>
                </a:solidFill>
              </a:rPr>
              <a:t>state</a:t>
            </a:r>
            <a:r>
              <a:rPr lang="hu-HU" dirty="0" smtClean="0">
                <a:solidFill>
                  <a:schemeClr val="bg1"/>
                </a:solidFill>
              </a:rPr>
              <a:t>, </a:t>
            </a:r>
            <a:r>
              <a:rPr lang="hu-HU" dirty="0" err="1" smtClean="0">
                <a:solidFill>
                  <a:schemeClr val="bg1"/>
                </a:solidFill>
              </a:rPr>
              <a:t>industry</a:t>
            </a:r>
            <a:r>
              <a:rPr lang="hu-HU" dirty="0" smtClean="0">
                <a:solidFill>
                  <a:schemeClr val="bg1"/>
                </a:solidFill>
              </a:rPr>
              <a:t> and </a:t>
            </a:r>
            <a:r>
              <a:rPr lang="hu-HU" dirty="0" err="1" smtClean="0">
                <a:solidFill>
                  <a:schemeClr val="bg1"/>
                </a:solidFill>
              </a:rPr>
              <a:t>the</a:t>
            </a:r>
            <a:r>
              <a:rPr lang="hu-HU" dirty="0" smtClean="0">
                <a:solidFill>
                  <a:schemeClr val="bg1"/>
                </a:solidFill>
              </a:rPr>
              <a:t> civil sector</a:t>
            </a:r>
          </a:p>
          <a:p>
            <a:pPr algn="just">
              <a:buFont typeface="Wingdings" panose="05000000000000000000" pitchFamily="2" charset="2"/>
              <a:buChar char="§"/>
            </a:pPr>
            <a:r>
              <a:rPr lang="hu-HU" dirty="0" smtClean="0">
                <a:solidFill>
                  <a:schemeClr val="bg1"/>
                </a:solidFill>
              </a:rPr>
              <a:t>A</a:t>
            </a:r>
            <a:r>
              <a:rPr lang="en-US" dirty="0" smtClean="0">
                <a:solidFill>
                  <a:schemeClr val="bg1"/>
                </a:solidFill>
              </a:rPr>
              <a:t> </a:t>
            </a:r>
            <a:r>
              <a:rPr lang="en-US" dirty="0">
                <a:solidFill>
                  <a:schemeClr val="bg1"/>
                </a:solidFill>
              </a:rPr>
              <a:t>semi-harmonized EU-wide liability regime</a:t>
            </a:r>
            <a:r>
              <a:rPr lang="hu-HU" dirty="0">
                <a:solidFill>
                  <a:schemeClr val="bg1"/>
                </a:solidFill>
              </a:rPr>
              <a:t> </a:t>
            </a:r>
            <a:r>
              <a:rPr lang="hu-HU" dirty="0" err="1">
                <a:solidFill>
                  <a:schemeClr val="bg1"/>
                </a:solidFill>
              </a:rPr>
              <a:t>for</a:t>
            </a:r>
            <a:r>
              <a:rPr lang="hu-HU" dirty="0">
                <a:solidFill>
                  <a:schemeClr val="bg1"/>
                </a:solidFill>
              </a:rPr>
              <a:t> </a:t>
            </a:r>
            <a:r>
              <a:rPr lang="hu-HU" dirty="0" err="1">
                <a:solidFill>
                  <a:schemeClr val="bg1"/>
                </a:solidFill>
              </a:rPr>
              <a:t>cross-border</a:t>
            </a:r>
            <a:r>
              <a:rPr lang="hu-HU" dirty="0">
                <a:solidFill>
                  <a:schemeClr val="bg1"/>
                </a:solidFill>
              </a:rPr>
              <a:t> service </a:t>
            </a:r>
            <a:r>
              <a:rPr lang="hu-HU" dirty="0" err="1">
                <a:solidFill>
                  <a:schemeClr val="bg1"/>
                </a:solidFill>
              </a:rPr>
              <a:t>provision</a:t>
            </a:r>
            <a:endParaRPr lang="hu-HU" dirty="0" smtClean="0">
              <a:solidFill>
                <a:schemeClr val="bg1"/>
              </a:solidFill>
            </a:endParaRPr>
          </a:p>
          <a:p>
            <a:pPr marL="0" indent="0" algn="just">
              <a:buNone/>
            </a:pPr>
            <a:endParaRPr lang="hu-HU" dirty="0" smtClean="0">
              <a:solidFill>
                <a:schemeClr val="bg1"/>
              </a:solidFill>
            </a:endParaRPr>
          </a:p>
          <a:p>
            <a:pPr marL="514350" indent="-514350">
              <a:buAutoNum type="arabicPeriod"/>
            </a:pPr>
            <a:endParaRPr lang="hu-HU" dirty="0">
              <a:solidFill>
                <a:schemeClr val="bg1"/>
              </a:solidFill>
            </a:endParaRPr>
          </a:p>
        </p:txBody>
      </p:sp>
    </p:spTree>
    <p:extLst>
      <p:ext uri="{BB962C8B-B14F-4D97-AF65-F5344CB8AC3E}">
        <p14:creationId xmlns:p14="http://schemas.microsoft.com/office/powerpoint/2010/main" val="2527309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9202561" y="5427785"/>
            <a:ext cx="2843335" cy="1220312"/>
          </a:xfrm>
        </p:spPr>
        <p:txBody>
          <a:bodyPr anchor="b">
            <a:normAutofit/>
          </a:bodyPr>
          <a:lstStyle/>
          <a:p>
            <a:r>
              <a:rPr lang="hu-HU" sz="3600" dirty="0" err="1" smtClean="0">
                <a:solidFill>
                  <a:srgbClr val="FFC000"/>
                </a:solidFill>
              </a:rPr>
              <a:t>Value-based</a:t>
            </a:r>
            <a:r>
              <a:rPr lang="hu-HU" sz="3600" dirty="0" smtClean="0">
                <a:solidFill>
                  <a:srgbClr val="FFC000"/>
                </a:solidFill>
              </a:rPr>
              <a:t> policy-</a:t>
            </a:r>
            <a:r>
              <a:rPr lang="hu-HU" sz="3600" dirty="0" err="1" smtClean="0">
                <a:solidFill>
                  <a:srgbClr val="FFC000"/>
                </a:solidFill>
              </a:rPr>
              <a:t>making</a:t>
            </a:r>
            <a:endParaRPr lang="hu-HU" sz="3600" dirty="0">
              <a:solidFill>
                <a:srgbClr val="FFC000"/>
              </a:solidFill>
            </a:endParaRPr>
          </a:p>
        </p:txBody>
      </p:sp>
      <p:graphicFrame>
        <p:nvGraphicFramePr>
          <p:cNvPr id="4" name="Táblázat 3"/>
          <p:cNvGraphicFramePr>
            <a:graphicFrameLocks noGrp="1"/>
          </p:cNvGraphicFramePr>
          <p:nvPr>
            <p:extLst>
              <p:ext uri="{D42A27DB-BD31-4B8C-83A1-F6EECF244321}">
                <p14:modId xmlns:p14="http://schemas.microsoft.com/office/powerpoint/2010/main" val="542545204"/>
              </p:ext>
            </p:extLst>
          </p:nvPr>
        </p:nvGraphicFramePr>
        <p:xfrm>
          <a:off x="241193" y="61766"/>
          <a:ext cx="8861287" cy="6586330"/>
        </p:xfrm>
        <a:graphic>
          <a:graphicData uri="http://schemas.openxmlformats.org/drawingml/2006/table">
            <a:tbl>
              <a:tblPr firstRow="1" firstCol="1" bandRow="1">
                <a:tableStyleId>{5C22544A-7EE6-4342-B048-85BDC9FD1C3A}</a:tableStyleId>
              </a:tblPr>
              <a:tblGrid>
                <a:gridCol w="2490587">
                  <a:extLst>
                    <a:ext uri="{9D8B030D-6E8A-4147-A177-3AD203B41FA5}">
                      <a16:colId xmlns:a16="http://schemas.microsoft.com/office/drawing/2014/main" val="3123251657"/>
                    </a:ext>
                  </a:extLst>
                </a:gridCol>
                <a:gridCol w="6370700">
                  <a:extLst>
                    <a:ext uri="{9D8B030D-6E8A-4147-A177-3AD203B41FA5}">
                      <a16:colId xmlns:a16="http://schemas.microsoft.com/office/drawing/2014/main" val="3832266598"/>
                    </a:ext>
                  </a:extLst>
                </a:gridCol>
              </a:tblGrid>
              <a:tr h="499311">
                <a:tc>
                  <a:txBody>
                    <a:bodyPr/>
                    <a:lstStyle/>
                    <a:p>
                      <a:pPr>
                        <a:lnSpc>
                          <a:spcPct val="107000"/>
                        </a:lnSpc>
                        <a:spcAft>
                          <a:spcPts val="0"/>
                        </a:spcAft>
                        <a:tabLst>
                          <a:tab pos="1365250" algn="l"/>
                        </a:tabLst>
                      </a:pPr>
                      <a:r>
                        <a:rPr lang="hu-HU" sz="1800" u="sng" dirty="0" smtClean="0">
                          <a:solidFill>
                            <a:srgbClr val="002060"/>
                          </a:solidFill>
                          <a:effectLst/>
                        </a:rPr>
                        <a:t>V</a:t>
                      </a:r>
                      <a:r>
                        <a:rPr lang="en-GB" sz="1800" u="sng" dirty="0" err="1" smtClean="0">
                          <a:solidFill>
                            <a:srgbClr val="002060"/>
                          </a:solidFill>
                          <a:effectLst/>
                        </a:rPr>
                        <a:t>alue</a:t>
                      </a:r>
                      <a:r>
                        <a:rPr lang="en-GB" sz="1800" u="sng" dirty="0" smtClean="0">
                          <a:solidFill>
                            <a:srgbClr val="002060"/>
                          </a:solidFill>
                          <a:effectLst/>
                        </a:rPr>
                        <a:t> </a:t>
                      </a:r>
                      <a:r>
                        <a:rPr lang="en-GB" sz="1800" u="sng" dirty="0">
                          <a:solidFill>
                            <a:srgbClr val="002060"/>
                          </a:solidFill>
                          <a:effectLst/>
                        </a:rPr>
                        <a:t>based</a:t>
                      </a:r>
                      <a:endParaRPr lang="hu-HU" sz="1800" u="sng" dirty="0">
                        <a:solidFill>
                          <a:srgbClr val="002060"/>
                        </a:solidFill>
                        <a:effectLst/>
                      </a:endParaRPr>
                    </a:p>
                    <a:p>
                      <a:pPr>
                        <a:lnSpc>
                          <a:spcPct val="107000"/>
                        </a:lnSpc>
                        <a:spcAft>
                          <a:spcPts val="0"/>
                        </a:spcAft>
                        <a:tabLst>
                          <a:tab pos="1365250" algn="l"/>
                        </a:tabLst>
                      </a:pPr>
                      <a:r>
                        <a:rPr lang="en-GB" sz="1800" u="sng" dirty="0">
                          <a:solidFill>
                            <a:srgbClr val="002060"/>
                          </a:solidFill>
                          <a:effectLst/>
                        </a:rPr>
                        <a:t>policy-making</a:t>
                      </a:r>
                      <a:endParaRPr lang="hu-HU"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I</a:t>
                      </a:r>
                      <a:r>
                        <a:rPr lang="en-GB" sz="1800" dirty="0" err="1" smtClean="0">
                          <a:effectLst/>
                        </a:rPr>
                        <a:t>dentify</a:t>
                      </a:r>
                      <a:r>
                        <a:rPr lang="en-GB" sz="1800" dirty="0" smtClean="0">
                          <a:effectLst/>
                        </a:rPr>
                        <a:t> </a:t>
                      </a:r>
                      <a:r>
                        <a:rPr lang="en-GB" sz="1800" dirty="0">
                          <a:effectLst/>
                        </a:rPr>
                        <a:t>the </a:t>
                      </a:r>
                      <a:r>
                        <a:rPr lang="en-GB" sz="1800" u="sng" dirty="0">
                          <a:effectLst/>
                        </a:rPr>
                        <a:t>basic </a:t>
                      </a:r>
                      <a:r>
                        <a:rPr lang="en-GB" sz="1800" u="sng" dirty="0" smtClean="0">
                          <a:effectLst/>
                        </a:rPr>
                        <a:t>values</a:t>
                      </a:r>
                      <a:r>
                        <a:rPr lang="en-GB" sz="1800" dirty="0" smtClean="0">
                          <a:effectLst/>
                        </a:rPr>
                        <a:t> </a:t>
                      </a:r>
                      <a:r>
                        <a:rPr lang="en-GB" sz="1800" dirty="0">
                          <a:effectLst/>
                        </a:rPr>
                        <a:t>as reference points for the SES </a:t>
                      </a:r>
                      <a:r>
                        <a:rPr lang="en-GB" sz="1800" dirty="0" smtClean="0">
                          <a:effectLst/>
                        </a:rPr>
                        <a:t>legislation</a:t>
                      </a:r>
                      <a:r>
                        <a:rPr lang="hu-HU" sz="1800" dirty="0" smtClean="0">
                          <a:effectLst/>
                        </a:rPr>
                        <a:t> </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e.g</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economic</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growth</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clean</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air,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cheap</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mobility</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climate</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safe</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baseline="0" dirty="0" err="1" smtClean="0">
                          <a:effectLst/>
                          <a:latin typeface="Calibri" panose="020F0502020204030204" pitchFamily="34" charset="0"/>
                          <a:ea typeface="Calibri" panose="020F0502020204030204" pitchFamily="34" charset="0"/>
                          <a:cs typeface="Times New Roman" panose="02020603050405020304" pitchFamily="18" charset="0"/>
                        </a:rPr>
                        <a:t>flights</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etc.)</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162847"/>
                  </a:ext>
                </a:extLst>
              </a:tr>
              <a:tr h="641022">
                <a:tc>
                  <a:txBody>
                    <a:bodyPr/>
                    <a:lstStyle/>
                    <a:p>
                      <a:pPr>
                        <a:lnSpc>
                          <a:spcPct val="107000"/>
                        </a:lnSpc>
                        <a:spcAft>
                          <a:spcPts val="0"/>
                        </a:spcAft>
                        <a:tabLst>
                          <a:tab pos="1365250" algn="l"/>
                        </a:tabLst>
                      </a:pPr>
                      <a:r>
                        <a:rPr lang="hu-HU" sz="1800" dirty="0" smtClean="0">
                          <a:effectLst/>
                        </a:rPr>
                        <a:t>H</a:t>
                      </a:r>
                      <a:r>
                        <a:rPr lang="en-GB" sz="1800" dirty="0" err="1" smtClean="0">
                          <a:effectLst/>
                        </a:rPr>
                        <a:t>armonized</a:t>
                      </a:r>
                      <a:r>
                        <a:rPr lang="en-GB" sz="1800" dirty="0" smtClean="0">
                          <a:effectLst/>
                        </a:rPr>
                        <a:t> </a:t>
                      </a:r>
                      <a:r>
                        <a:rPr lang="en-GB" sz="1800" dirty="0">
                          <a:effectLst/>
                        </a:rPr>
                        <a:t>policy ecosystem</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E</a:t>
                      </a:r>
                      <a:r>
                        <a:rPr lang="en-GB" sz="1800" dirty="0" err="1" smtClean="0">
                          <a:effectLst/>
                        </a:rPr>
                        <a:t>nsure</a:t>
                      </a:r>
                      <a:r>
                        <a:rPr lang="en-GB" sz="1800" dirty="0" smtClean="0">
                          <a:effectLst/>
                        </a:rPr>
                        <a:t> </a:t>
                      </a:r>
                      <a:r>
                        <a:rPr lang="en-GB" sz="1800" dirty="0">
                          <a:effectLst/>
                        </a:rPr>
                        <a:t>the consistency of those values with the broader policy environment</a:t>
                      </a:r>
                      <a:endParaRPr lang="hu-HU" sz="1800" dirty="0">
                        <a:effectLst/>
                      </a:endParaRPr>
                    </a:p>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P</a:t>
                      </a:r>
                      <a:r>
                        <a:rPr lang="en-GB" sz="1800" dirty="0" err="1" smtClean="0">
                          <a:effectLst/>
                        </a:rPr>
                        <a:t>rioritize</a:t>
                      </a:r>
                      <a:r>
                        <a:rPr lang="en-GB" sz="1800" dirty="0" smtClean="0">
                          <a:effectLst/>
                        </a:rPr>
                        <a:t> </a:t>
                      </a:r>
                      <a:r>
                        <a:rPr lang="en-GB" sz="1800" dirty="0">
                          <a:effectLst/>
                        </a:rPr>
                        <a:t>where necessary in an overarching inter-sectoral </a:t>
                      </a:r>
                      <a:r>
                        <a:rPr lang="en-GB" sz="1800" dirty="0" smtClean="0">
                          <a:effectLst/>
                        </a:rPr>
                        <a:t>context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772966"/>
                  </a:ext>
                </a:extLst>
              </a:tr>
              <a:tr h="499311">
                <a:tc>
                  <a:txBody>
                    <a:bodyPr/>
                    <a:lstStyle/>
                    <a:p>
                      <a:pPr>
                        <a:lnSpc>
                          <a:spcPct val="107000"/>
                        </a:lnSpc>
                        <a:spcAft>
                          <a:spcPts val="0"/>
                        </a:spcAft>
                        <a:tabLst>
                          <a:tab pos="1365250" algn="l"/>
                        </a:tabLst>
                      </a:pPr>
                      <a:r>
                        <a:rPr lang="hu-HU" sz="1800" dirty="0" smtClean="0">
                          <a:effectLst/>
                        </a:rPr>
                        <a:t>Cl</a:t>
                      </a:r>
                      <a:r>
                        <a:rPr lang="en-GB" sz="1800" dirty="0" smtClean="0">
                          <a:effectLst/>
                        </a:rPr>
                        <a:t>ear </a:t>
                      </a:r>
                      <a:r>
                        <a:rPr lang="en-GB" sz="1800" dirty="0">
                          <a:effectLst/>
                        </a:rPr>
                        <a:t>policy objectives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O</a:t>
                      </a:r>
                      <a:r>
                        <a:rPr lang="en-GB" sz="1800" dirty="0" smtClean="0">
                          <a:effectLst/>
                        </a:rPr>
                        <a:t>n </a:t>
                      </a:r>
                      <a:r>
                        <a:rPr lang="en-GB" sz="1800" dirty="0">
                          <a:effectLst/>
                        </a:rPr>
                        <a:t>the basis of the underlying values, identify </a:t>
                      </a:r>
                      <a:r>
                        <a:rPr lang="hu-HU" sz="1800" dirty="0" smtClean="0">
                          <a:effectLst/>
                        </a:rPr>
                        <a:t>and </a:t>
                      </a:r>
                      <a:r>
                        <a:rPr lang="hu-HU" sz="1800" dirty="0" err="1" smtClean="0">
                          <a:effectLst/>
                        </a:rPr>
                        <a:t>harmonize</a:t>
                      </a:r>
                      <a:r>
                        <a:rPr lang="hu-HU" sz="1800" dirty="0" smtClean="0">
                          <a:effectLst/>
                        </a:rPr>
                        <a:t> </a:t>
                      </a:r>
                      <a:r>
                        <a:rPr lang="en-GB" sz="1800" dirty="0" smtClean="0">
                          <a:effectLst/>
                        </a:rPr>
                        <a:t>clear </a:t>
                      </a:r>
                      <a:r>
                        <a:rPr lang="en-GB" sz="1800" dirty="0">
                          <a:effectLst/>
                        </a:rPr>
                        <a:t>policy </a:t>
                      </a:r>
                      <a:r>
                        <a:rPr lang="en-GB" sz="1800" dirty="0" smtClean="0">
                          <a:effectLst/>
                        </a:rPr>
                        <a:t>objectives</a:t>
                      </a:r>
                      <a:r>
                        <a:rPr lang="hu-HU" sz="1800" dirty="0" smtClean="0">
                          <a:effectLst/>
                        </a:rPr>
                        <a:t> </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e.g</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liberalization</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of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certain</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services</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reduction</a:t>
                      </a:r>
                      <a:r>
                        <a:rPr lang="hu-HU" sz="1800" baseline="0" dirty="0" smtClean="0">
                          <a:effectLst/>
                          <a:latin typeface="Calibri" panose="020F0502020204030204" pitchFamily="34" charset="0"/>
                          <a:ea typeface="Calibri" panose="020F0502020204030204" pitchFamily="34" charset="0"/>
                          <a:cs typeface="Times New Roman" panose="02020603050405020304" pitchFamily="18" charset="0"/>
                        </a:rPr>
                        <a:t> of</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the</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environmental</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hu-HU" sz="1800" dirty="0" err="1" smtClean="0">
                          <a:effectLst/>
                          <a:latin typeface="Calibri" panose="020F0502020204030204" pitchFamily="34" charset="0"/>
                          <a:ea typeface="Calibri" panose="020F0502020204030204" pitchFamily="34" charset="0"/>
                          <a:cs typeface="Times New Roman" panose="02020603050405020304" pitchFamily="18" charset="0"/>
                        </a:rPr>
                        <a:t>impact</a:t>
                      </a:r>
                      <a:r>
                        <a:rPr lang="hu-HU" sz="1800" dirty="0" smtClean="0">
                          <a:effectLst/>
                          <a:latin typeface="Calibri" panose="020F0502020204030204" pitchFamily="34" charset="0"/>
                          <a:ea typeface="Calibri" panose="020F0502020204030204" pitchFamily="34" charset="0"/>
                          <a:cs typeface="Times New Roman" panose="02020603050405020304" pitchFamily="18" charset="0"/>
                        </a:rPr>
                        <a:t>, etc.)</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9709407"/>
                  </a:ext>
                </a:extLst>
              </a:tr>
              <a:tr h="1009887">
                <a:tc>
                  <a:txBody>
                    <a:bodyPr/>
                    <a:lstStyle/>
                    <a:p>
                      <a:pPr>
                        <a:lnSpc>
                          <a:spcPct val="107000"/>
                        </a:lnSpc>
                        <a:spcAft>
                          <a:spcPts val="0"/>
                        </a:spcAft>
                        <a:tabLst>
                          <a:tab pos="1365250" algn="l"/>
                        </a:tabLst>
                      </a:pPr>
                      <a:r>
                        <a:rPr lang="hu-HU" sz="1800" dirty="0" smtClean="0">
                          <a:effectLst/>
                        </a:rPr>
                        <a:t>C</a:t>
                      </a:r>
                      <a:r>
                        <a:rPr lang="en-GB" sz="1800" dirty="0" err="1" smtClean="0">
                          <a:effectLst/>
                        </a:rPr>
                        <a:t>lear</a:t>
                      </a:r>
                      <a:r>
                        <a:rPr lang="en-GB" sz="1800" dirty="0" smtClean="0">
                          <a:effectLst/>
                        </a:rPr>
                        <a:t> </a:t>
                      </a:r>
                      <a:r>
                        <a:rPr lang="en-GB" sz="1800" dirty="0">
                          <a:effectLst/>
                        </a:rPr>
                        <a:t>allocation of roles and responsibilities – including accountability</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C</a:t>
                      </a:r>
                      <a:r>
                        <a:rPr lang="en-GB" sz="1800" dirty="0" err="1" smtClean="0">
                          <a:effectLst/>
                        </a:rPr>
                        <a:t>learly</a:t>
                      </a:r>
                      <a:r>
                        <a:rPr lang="en-GB" sz="1800" dirty="0" smtClean="0">
                          <a:effectLst/>
                        </a:rPr>
                        <a:t> </a:t>
                      </a:r>
                      <a:r>
                        <a:rPr lang="en-GB" sz="1800" dirty="0">
                          <a:effectLst/>
                        </a:rPr>
                        <a:t>allocate roles, responsibilities and functions </a:t>
                      </a:r>
                      <a:r>
                        <a:rPr lang="en-GB" sz="1800" dirty="0" smtClean="0">
                          <a:effectLst/>
                        </a:rPr>
                        <a:t>between</a:t>
                      </a:r>
                      <a:endParaRPr lang="hu-HU" sz="1800" dirty="0" smtClean="0">
                        <a:effectLst/>
                      </a:endParaRPr>
                    </a:p>
                    <a:p>
                      <a:pPr marL="742950" lvl="1" indent="-285750" algn="just">
                        <a:lnSpc>
                          <a:spcPct val="107000"/>
                        </a:lnSpc>
                        <a:spcAft>
                          <a:spcPts val="0"/>
                        </a:spcAft>
                        <a:buFont typeface="Wingdings" panose="05000000000000000000" pitchFamily="2" charset="2"/>
                        <a:buChar char=""/>
                        <a:tabLst>
                          <a:tab pos="1365250" algn="l"/>
                        </a:tabLst>
                      </a:pPr>
                      <a:r>
                        <a:rPr lang="en-GB" sz="1800" dirty="0" smtClean="0">
                          <a:effectLst/>
                        </a:rPr>
                        <a:t>EU and MSs</a:t>
                      </a:r>
                      <a:endParaRPr lang="hu-HU" sz="1800" dirty="0" smtClean="0">
                        <a:effectLst/>
                      </a:endParaRPr>
                    </a:p>
                    <a:p>
                      <a:pPr marL="742950" lvl="1" indent="-285750" algn="just">
                        <a:lnSpc>
                          <a:spcPct val="107000"/>
                        </a:lnSpc>
                        <a:spcAft>
                          <a:spcPts val="0"/>
                        </a:spcAft>
                        <a:buFont typeface="Wingdings" panose="05000000000000000000" pitchFamily="2" charset="2"/>
                        <a:buChar char=""/>
                        <a:tabLst>
                          <a:tab pos="1365250" algn="l"/>
                        </a:tabLst>
                      </a:pPr>
                      <a:r>
                        <a:rPr lang="en-GB" sz="1800" dirty="0" smtClean="0">
                          <a:effectLst/>
                        </a:rPr>
                        <a:t>State and private industry</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7288060"/>
                  </a:ext>
                </a:extLst>
              </a:tr>
              <a:tr h="499311">
                <a:tc>
                  <a:txBody>
                    <a:bodyPr/>
                    <a:lstStyle/>
                    <a:p>
                      <a:pPr>
                        <a:lnSpc>
                          <a:spcPct val="107000"/>
                        </a:lnSpc>
                        <a:spcAft>
                          <a:spcPts val="0"/>
                        </a:spcAft>
                        <a:tabLst>
                          <a:tab pos="1365250" algn="l"/>
                        </a:tabLst>
                      </a:pPr>
                      <a:r>
                        <a:rPr lang="en-GB" sz="1800">
                          <a:effectLst/>
                        </a:rPr>
                        <a:t>Clear allocation of accountability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C</a:t>
                      </a:r>
                      <a:r>
                        <a:rPr lang="en-GB" sz="1800" dirty="0" err="1" smtClean="0">
                          <a:effectLst/>
                        </a:rPr>
                        <a:t>learly</a:t>
                      </a:r>
                      <a:r>
                        <a:rPr lang="en-GB" sz="1800" dirty="0" smtClean="0">
                          <a:effectLst/>
                        </a:rPr>
                        <a:t> </a:t>
                      </a:r>
                      <a:r>
                        <a:rPr lang="en-GB" sz="1800" dirty="0">
                          <a:effectLst/>
                        </a:rPr>
                        <a:t>allocate accountability for </a:t>
                      </a:r>
                      <a:r>
                        <a:rPr lang="hu-HU" sz="1800" dirty="0" err="1" smtClean="0">
                          <a:effectLst/>
                        </a:rPr>
                        <a:t>implementation</a:t>
                      </a:r>
                      <a:r>
                        <a:rPr lang="hu-HU" sz="1800" dirty="0" smtClean="0">
                          <a:effectLst/>
                        </a:rPr>
                        <a:t> and </a:t>
                      </a:r>
                      <a:r>
                        <a:rPr lang="en-GB" sz="1800" dirty="0" smtClean="0">
                          <a:effectLst/>
                        </a:rPr>
                        <a:t>enforcement</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5244820"/>
                  </a:ext>
                </a:extLst>
              </a:tr>
              <a:tr h="1775750">
                <a:tc>
                  <a:txBody>
                    <a:bodyPr/>
                    <a:lstStyle/>
                    <a:p>
                      <a:pPr>
                        <a:lnSpc>
                          <a:spcPct val="107000"/>
                        </a:lnSpc>
                        <a:spcAft>
                          <a:spcPts val="0"/>
                        </a:spcAft>
                        <a:tabLst>
                          <a:tab pos="1365250" algn="l"/>
                        </a:tabLst>
                      </a:pPr>
                      <a:r>
                        <a:rPr lang="hu-HU" sz="1800" dirty="0" smtClean="0">
                          <a:effectLst/>
                        </a:rPr>
                        <a:t>I</a:t>
                      </a:r>
                      <a:r>
                        <a:rPr lang="en-GB" sz="1800" dirty="0" err="1" smtClean="0">
                          <a:effectLst/>
                        </a:rPr>
                        <a:t>nnovative</a:t>
                      </a:r>
                      <a:r>
                        <a:rPr lang="en-GB" sz="1800" dirty="0" smtClean="0">
                          <a:effectLst/>
                        </a:rPr>
                        <a:t> </a:t>
                      </a:r>
                      <a:r>
                        <a:rPr lang="en-GB" sz="1800" dirty="0">
                          <a:effectLst/>
                        </a:rPr>
                        <a:t>regulatory solutions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L</a:t>
                      </a:r>
                      <a:r>
                        <a:rPr lang="en-GB" sz="1800" dirty="0" err="1" smtClean="0">
                          <a:effectLst/>
                        </a:rPr>
                        <a:t>essons</a:t>
                      </a:r>
                      <a:r>
                        <a:rPr lang="en-GB" sz="1800" dirty="0" smtClean="0">
                          <a:effectLst/>
                        </a:rPr>
                        <a:t> </a:t>
                      </a:r>
                      <a:r>
                        <a:rPr lang="en-GB" sz="1800" dirty="0">
                          <a:effectLst/>
                        </a:rPr>
                        <a:t>learnt in the energy sector</a:t>
                      </a:r>
                      <a:endParaRPr lang="hu-HU" sz="1800" dirty="0">
                        <a:effectLst/>
                      </a:endParaRPr>
                    </a:p>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I</a:t>
                      </a:r>
                      <a:r>
                        <a:rPr lang="en-GB" sz="1800" dirty="0" err="1" smtClean="0">
                          <a:effectLst/>
                        </a:rPr>
                        <a:t>nnovation</a:t>
                      </a:r>
                      <a:r>
                        <a:rPr lang="en-GB" sz="1800" dirty="0" smtClean="0">
                          <a:effectLst/>
                        </a:rPr>
                        <a:t> </a:t>
                      </a:r>
                      <a:r>
                        <a:rPr lang="en-GB" sz="1800" dirty="0">
                          <a:effectLst/>
                        </a:rPr>
                        <a:t>stimulated by regulatory thresholds and </a:t>
                      </a:r>
                      <a:r>
                        <a:rPr lang="en-GB" sz="1800" dirty="0" smtClean="0">
                          <a:effectLst/>
                        </a:rPr>
                        <a:t>conditions</a:t>
                      </a:r>
                      <a:endParaRPr lang="hu-HU" sz="1800" dirty="0" smtClean="0">
                        <a:effectLst/>
                      </a:endParaRPr>
                    </a:p>
                    <a:p>
                      <a:pPr marL="342900" lvl="0" indent="-342900" algn="just">
                        <a:lnSpc>
                          <a:spcPct val="107000"/>
                        </a:lnSpc>
                        <a:spcAft>
                          <a:spcPts val="0"/>
                        </a:spcAft>
                        <a:buFont typeface="Wingdings" panose="05000000000000000000" pitchFamily="2" charset="2"/>
                        <a:buChar char=""/>
                        <a:tabLst>
                          <a:tab pos="1365250" algn="l"/>
                        </a:tabLst>
                      </a:pPr>
                      <a:r>
                        <a:rPr lang="hu-HU" sz="1800" dirty="0" err="1" smtClean="0">
                          <a:effectLst/>
                        </a:rPr>
                        <a:t>Sectoral</a:t>
                      </a:r>
                      <a:r>
                        <a:rPr lang="hu-HU" sz="1800" dirty="0" smtClean="0">
                          <a:effectLst/>
                        </a:rPr>
                        <a:t> </a:t>
                      </a:r>
                      <a:r>
                        <a:rPr lang="hu-HU" sz="1800" dirty="0" err="1" smtClean="0">
                          <a:effectLst/>
                        </a:rPr>
                        <a:t>data</a:t>
                      </a:r>
                      <a:r>
                        <a:rPr lang="hu-HU" sz="1800" dirty="0" smtClean="0">
                          <a:effectLst/>
                        </a:rPr>
                        <a:t> </a:t>
                      </a:r>
                      <a:r>
                        <a:rPr lang="hu-HU" sz="1800" dirty="0" err="1" smtClean="0">
                          <a:effectLst/>
                        </a:rPr>
                        <a:t>policies</a:t>
                      </a:r>
                      <a:endParaRPr lang="hu-HU" sz="1800" dirty="0">
                        <a:effectLst/>
                      </a:endParaRPr>
                    </a:p>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N</a:t>
                      </a:r>
                      <a:r>
                        <a:rPr lang="en-GB" sz="1800" dirty="0" err="1" smtClean="0">
                          <a:effectLst/>
                        </a:rPr>
                        <a:t>ew</a:t>
                      </a:r>
                      <a:r>
                        <a:rPr lang="en-GB" sz="1800" dirty="0" smtClean="0">
                          <a:effectLst/>
                        </a:rPr>
                        <a:t> </a:t>
                      </a:r>
                      <a:r>
                        <a:rPr lang="en-GB" sz="1800" dirty="0">
                          <a:effectLst/>
                        </a:rPr>
                        <a:t>approach to pricing:</a:t>
                      </a:r>
                      <a:endParaRPr lang="hu-HU" sz="1800" dirty="0">
                        <a:effectLst/>
                      </a:endParaRPr>
                    </a:p>
                    <a:p>
                      <a:pPr marL="742950" lvl="1" indent="-285750" algn="just">
                        <a:lnSpc>
                          <a:spcPct val="107000"/>
                        </a:lnSpc>
                        <a:spcAft>
                          <a:spcPts val="0"/>
                        </a:spcAft>
                        <a:buFont typeface="Wingdings" panose="05000000000000000000" pitchFamily="2" charset="2"/>
                        <a:buChar char=""/>
                        <a:tabLst>
                          <a:tab pos="1365250" algn="l"/>
                        </a:tabLst>
                      </a:pPr>
                      <a:r>
                        <a:rPr lang="en-GB" sz="1800" dirty="0">
                          <a:effectLst/>
                        </a:rPr>
                        <a:t>congestion pricing</a:t>
                      </a:r>
                      <a:endParaRPr lang="hu-HU" sz="1800" dirty="0">
                        <a:effectLst/>
                      </a:endParaRPr>
                    </a:p>
                    <a:p>
                      <a:pPr marL="742950" lvl="1" indent="-285750" algn="just">
                        <a:lnSpc>
                          <a:spcPct val="107000"/>
                        </a:lnSpc>
                        <a:spcAft>
                          <a:spcPts val="0"/>
                        </a:spcAft>
                        <a:buFont typeface="Wingdings" panose="05000000000000000000" pitchFamily="2" charset="2"/>
                        <a:buChar char=""/>
                        <a:tabLst>
                          <a:tab pos="1365250" algn="l"/>
                        </a:tabLst>
                      </a:pPr>
                      <a:r>
                        <a:rPr lang="en-GB" sz="1800" dirty="0">
                          <a:effectLst/>
                        </a:rPr>
                        <a:t>including negative externalities</a:t>
                      </a:r>
                      <a:endParaRPr lang="hu-HU" sz="1800" dirty="0">
                        <a:effectLst/>
                      </a:endParaRPr>
                    </a:p>
                    <a:p>
                      <a:pPr marL="342900" lvl="0" indent="-342900" algn="just">
                        <a:lnSpc>
                          <a:spcPct val="107000"/>
                        </a:lnSpc>
                        <a:spcAft>
                          <a:spcPts val="0"/>
                        </a:spcAft>
                        <a:buFont typeface="Wingdings" panose="05000000000000000000" pitchFamily="2" charset="2"/>
                        <a:buChar char=""/>
                        <a:tabLst>
                          <a:tab pos="1365250" algn="l"/>
                        </a:tabLst>
                      </a:pPr>
                      <a:r>
                        <a:rPr lang="hu-HU" sz="1800" dirty="0" smtClean="0">
                          <a:effectLst/>
                        </a:rPr>
                        <a:t>I</a:t>
                      </a:r>
                      <a:r>
                        <a:rPr lang="en-GB" sz="1800" dirty="0" err="1" smtClean="0">
                          <a:effectLst/>
                        </a:rPr>
                        <a:t>dentify</a:t>
                      </a:r>
                      <a:r>
                        <a:rPr lang="en-GB" sz="1800" dirty="0" smtClean="0">
                          <a:effectLst/>
                        </a:rPr>
                        <a:t> </a:t>
                      </a:r>
                      <a:r>
                        <a:rPr lang="en-GB" sz="1800" dirty="0">
                          <a:effectLst/>
                        </a:rPr>
                        <a:t>new modes of public-private cooperation</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764415"/>
                  </a:ext>
                </a:extLst>
              </a:tr>
            </a:tbl>
          </a:graphicData>
        </a:graphic>
      </p:graphicFrame>
      <p:sp>
        <p:nvSpPr>
          <p:cNvPr id="6" name="Tartalom helye 5"/>
          <p:cNvSpPr txBox="1">
            <a:spLocks noGrp="1"/>
          </p:cNvSpPr>
          <p:nvPr>
            <p:ph idx="1"/>
          </p:nvPr>
        </p:nvSpPr>
        <p:spPr>
          <a:xfrm>
            <a:off x="9202561" y="713404"/>
            <a:ext cx="2843335" cy="3967240"/>
          </a:xfrm>
          <a:prstGeom prst="rect">
            <a:avLst/>
          </a:prstGeom>
          <a:solidFill>
            <a:schemeClr val="accent5">
              <a:lumMod val="75000"/>
            </a:schemeClr>
          </a:solidFill>
        </p:spPr>
        <p:txBody>
          <a:bodyPr wrap="square" rtlCol="0">
            <a:spAutoFit/>
          </a:bodyPr>
          <a:lstStyle/>
          <a:p>
            <a:pPr marL="0" indent="0">
              <a:buNone/>
            </a:pPr>
            <a:r>
              <a:rPr lang="hu-HU" sz="1800" b="1" u="sng" dirty="0" err="1" smtClean="0">
                <a:solidFill>
                  <a:schemeClr val="bg1"/>
                </a:solidFill>
              </a:rPr>
              <a:t>Supported</a:t>
            </a:r>
            <a:r>
              <a:rPr lang="hu-HU" sz="1800" b="1" u="sng" dirty="0" smtClean="0">
                <a:solidFill>
                  <a:schemeClr val="bg1"/>
                </a:solidFill>
              </a:rPr>
              <a:t> </a:t>
            </a:r>
            <a:r>
              <a:rPr lang="hu-HU" sz="1800" b="1" u="sng" dirty="0" err="1" smtClean="0">
                <a:solidFill>
                  <a:schemeClr val="bg1"/>
                </a:solidFill>
              </a:rPr>
              <a:t>by</a:t>
            </a:r>
            <a:r>
              <a:rPr lang="hu-HU" sz="1800" b="1" u="sng" dirty="0" smtClean="0">
                <a:solidFill>
                  <a:schemeClr val="bg1"/>
                </a:solidFill>
              </a:rPr>
              <a:t>:</a:t>
            </a:r>
          </a:p>
          <a:p>
            <a:pPr marL="285750" indent="-285750">
              <a:buFont typeface="Wingdings" panose="05000000000000000000" pitchFamily="2" charset="2"/>
              <a:buChar char="§"/>
            </a:pPr>
            <a:r>
              <a:rPr lang="en-US" sz="1800" dirty="0">
                <a:solidFill>
                  <a:schemeClr val="bg1"/>
                </a:solidFill>
              </a:rPr>
              <a:t>digital tools supporting decision-making at the policy and regulatory </a:t>
            </a:r>
            <a:r>
              <a:rPr lang="en-US" sz="1800" dirty="0" smtClean="0">
                <a:solidFill>
                  <a:schemeClr val="bg1"/>
                </a:solidFill>
              </a:rPr>
              <a:t>level</a:t>
            </a:r>
            <a:endParaRPr lang="hu-HU" sz="1800" dirty="0" smtClean="0">
              <a:solidFill>
                <a:schemeClr val="bg1"/>
              </a:solidFill>
            </a:endParaRPr>
          </a:p>
          <a:p>
            <a:pPr marL="285750" indent="-285750">
              <a:buFont typeface="Wingdings" panose="05000000000000000000" pitchFamily="2" charset="2"/>
              <a:buChar char="§"/>
            </a:pPr>
            <a:r>
              <a:rPr lang="hu-HU" sz="1800" dirty="0" err="1" smtClean="0">
                <a:solidFill>
                  <a:schemeClr val="bg1"/>
                </a:solidFill>
              </a:rPr>
              <a:t>Such</a:t>
            </a:r>
            <a:r>
              <a:rPr lang="hu-HU" sz="1800" dirty="0" smtClean="0">
                <a:solidFill>
                  <a:schemeClr val="bg1"/>
                </a:solidFill>
              </a:rPr>
              <a:t> </a:t>
            </a:r>
            <a:r>
              <a:rPr lang="hu-HU" sz="1800" dirty="0" err="1" smtClean="0">
                <a:solidFill>
                  <a:schemeClr val="bg1"/>
                </a:solidFill>
              </a:rPr>
              <a:t>tools</a:t>
            </a:r>
            <a:r>
              <a:rPr lang="hu-HU" sz="1800" dirty="0" smtClean="0">
                <a:solidFill>
                  <a:schemeClr val="bg1"/>
                </a:solidFill>
              </a:rPr>
              <a:t> </a:t>
            </a:r>
            <a:r>
              <a:rPr lang="hu-HU" sz="1800" dirty="0" err="1" smtClean="0">
                <a:solidFill>
                  <a:schemeClr val="bg1"/>
                </a:solidFill>
              </a:rPr>
              <a:t>may</a:t>
            </a:r>
            <a:r>
              <a:rPr lang="hu-HU" sz="1800" dirty="0" smtClean="0">
                <a:solidFill>
                  <a:schemeClr val="bg1"/>
                </a:solidFill>
              </a:rPr>
              <a:t> </a:t>
            </a:r>
            <a:r>
              <a:rPr lang="hu-HU" sz="1800" dirty="0" err="1" smtClean="0">
                <a:solidFill>
                  <a:schemeClr val="bg1"/>
                </a:solidFill>
              </a:rPr>
              <a:t>ensure</a:t>
            </a:r>
            <a:r>
              <a:rPr lang="hu-HU" sz="1800" dirty="0" smtClean="0">
                <a:solidFill>
                  <a:schemeClr val="bg1"/>
                </a:solidFill>
              </a:rPr>
              <a:t> </a:t>
            </a:r>
            <a:r>
              <a:rPr lang="hu-HU" sz="1800" dirty="0" err="1" smtClean="0">
                <a:solidFill>
                  <a:schemeClr val="bg1"/>
                </a:solidFill>
              </a:rPr>
              <a:t>that</a:t>
            </a:r>
            <a:r>
              <a:rPr lang="hu-HU" sz="1800" dirty="0" smtClean="0">
                <a:solidFill>
                  <a:schemeClr val="bg1"/>
                </a:solidFill>
              </a:rPr>
              <a:t> decision-</a:t>
            </a:r>
            <a:r>
              <a:rPr lang="hu-HU" sz="1800" dirty="0" err="1" smtClean="0">
                <a:solidFill>
                  <a:schemeClr val="bg1"/>
                </a:solidFill>
              </a:rPr>
              <a:t>makers</a:t>
            </a:r>
            <a:r>
              <a:rPr lang="hu-HU" sz="1800" dirty="0" smtClean="0">
                <a:solidFill>
                  <a:schemeClr val="bg1"/>
                </a:solidFill>
              </a:rPr>
              <a:t> </a:t>
            </a:r>
            <a:r>
              <a:rPr lang="hu-HU" sz="1800" dirty="0" err="1" smtClean="0">
                <a:solidFill>
                  <a:schemeClr val="bg1"/>
                </a:solidFill>
              </a:rPr>
              <a:t>possess</a:t>
            </a:r>
            <a:r>
              <a:rPr lang="hu-HU" sz="1800" dirty="0" smtClean="0">
                <a:solidFill>
                  <a:schemeClr val="bg1"/>
                </a:solidFill>
              </a:rPr>
              <a:t> </a:t>
            </a:r>
            <a:r>
              <a:rPr lang="hu-HU" sz="1800" dirty="0" err="1" smtClean="0">
                <a:solidFill>
                  <a:schemeClr val="bg1"/>
                </a:solidFill>
              </a:rPr>
              <a:t>the</a:t>
            </a:r>
            <a:r>
              <a:rPr lang="hu-HU" sz="1800" dirty="0" smtClean="0">
                <a:solidFill>
                  <a:schemeClr val="bg1"/>
                </a:solidFill>
              </a:rPr>
              <a:t> </a:t>
            </a:r>
            <a:r>
              <a:rPr lang="hu-HU" sz="1800" dirty="0" err="1" smtClean="0">
                <a:solidFill>
                  <a:schemeClr val="bg1"/>
                </a:solidFill>
              </a:rPr>
              <a:t>necessary</a:t>
            </a:r>
            <a:r>
              <a:rPr lang="hu-HU" sz="1800" dirty="0" smtClean="0">
                <a:solidFill>
                  <a:schemeClr val="bg1"/>
                </a:solidFill>
              </a:rPr>
              <a:t> </a:t>
            </a:r>
            <a:r>
              <a:rPr lang="hu-HU" sz="1800" dirty="0" err="1" smtClean="0">
                <a:solidFill>
                  <a:schemeClr val="bg1"/>
                </a:solidFill>
              </a:rPr>
              <a:t>information</a:t>
            </a:r>
            <a:r>
              <a:rPr lang="hu-HU" sz="1800" dirty="0" smtClean="0">
                <a:solidFill>
                  <a:schemeClr val="bg1"/>
                </a:solidFill>
              </a:rPr>
              <a:t> </a:t>
            </a:r>
            <a:r>
              <a:rPr lang="hu-HU" sz="1800" dirty="0" err="1" smtClean="0">
                <a:solidFill>
                  <a:schemeClr val="bg1"/>
                </a:solidFill>
              </a:rPr>
              <a:t>to</a:t>
            </a:r>
            <a:r>
              <a:rPr lang="hu-HU" sz="1800" dirty="0" smtClean="0">
                <a:solidFill>
                  <a:schemeClr val="bg1"/>
                </a:solidFill>
              </a:rPr>
              <a:t> </a:t>
            </a:r>
            <a:r>
              <a:rPr lang="hu-HU" sz="1800" dirty="0" err="1" smtClean="0">
                <a:solidFill>
                  <a:schemeClr val="bg1"/>
                </a:solidFill>
              </a:rPr>
              <a:t>base</a:t>
            </a:r>
            <a:r>
              <a:rPr lang="hu-HU" sz="1800" dirty="0" smtClean="0">
                <a:solidFill>
                  <a:schemeClr val="bg1"/>
                </a:solidFill>
              </a:rPr>
              <a:t> </a:t>
            </a:r>
            <a:r>
              <a:rPr lang="hu-HU" sz="1800" dirty="0" err="1" smtClean="0">
                <a:solidFill>
                  <a:schemeClr val="bg1"/>
                </a:solidFill>
              </a:rPr>
              <a:t>decisions</a:t>
            </a:r>
            <a:r>
              <a:rPr lang="hu-HU" sz="1800" dirty="0" smtClean="0">
                <a:solidFill>
                  <a:schemeClr val="bg1"/>
                </a:solidFill>
              </a:rPr>
              <a:t> </a:t>
            </a:r>
            <a:r>
              <a:rPr lang="hu-HU" sz="1800" dirty="0" err="1" smtClean="0">
                <a:solidFill>
                  <a:schemeClr val="bg1"/>
                </a:solidFill>
              </a:rPr>
              <a:t>on</a:t>
            </a:r>
            <a:endParaRPr lang="hu-HU" sz="1800" dirty="0" smtClean="0">
              <a:solidFill>
                <a:schemeClr val="bg1"/>
              </a:solidFill>
            </a:endParaRPr>
          </a:p>
          <a:p>
            <a:pPr marL="285750" indent="-285750">
              <a:buFont typeface="Wingdings" panose="05000000000000000000" pitchFamily="2" charset="2"/>
              <a:buChar char="§"/>
            </a:pPr>
            <a:r>
              <a:rPr lang="hu-HU" sz="1800" dirty="0" err="1">
                <a:solidFill>
                  <a:schemeClr val="bg1"/>
                </a:solidFill>
              </a:rPr>
              <a:t>e</a:t>
            </a:r>
            <a:r>
              <a:rPr lang="hu-HU" sz="1800" dirty="0" err="1" smtClean="0">
                <a:solidFill>
                  <a:schemeClr val="bg1"/>
                </a:solidFill>
              </a:rPr>
              <a:t>.g</a:t>
            </a:r>
            <a:r>
              <a:rPr lang="hu-HU" sz="1800" dirty="0" smtClean="0">
                <a:solidFill>
                  <a:schemeClr val="bg1"/>
                </a:solidFill>
              </a:rPr>
              <a:t>.: </a:t>
            </a:r>
            <a:r>
              <a:rPr lang="hu-HU" sz="1800" dirty="0" err="1" smtClean="0">
                <a:solidFill>
                  <a:schemeClr val="bg1"/>
                </a:solidFill>
              </a:rPr>
              <a:t>intermodal</a:t>
            </a:r>
            <a:r>
              <a:rPr lang="hu-HU" sz="1800" dirty="0" smtClean="0">
                <a:solidFill>
                  <a:schemeClr val="bg1"/>
                </a:solidFill>
              </a:rPr>
              <a:t> EU </a:t>
            </a:r>
            <a:r>
              <a:rPr lang="hu-HU" sz="1800" dirty="0" err="1" smtClean="0">
                <a:solidFill>
                  <a:schemeClr val="bg1"/>
                </a:solidFill>
              </a:rPr>
              <a:t>connectivity</a:t>
            </a:r>
            <a:r>
              <a:rPr lang="hu-HU" sz="1800" dirty="0" smtClean="0">
                <a:solidFill>
                  <a:schemeClr val="bg1"/>
                </a:solidFill>
              </a:rPr>
              <a:t> </a:t>
            </a:r>
            <a:r>
              <a:rPr lang="hu-HU" sz="1800" dirty="0" err="1" smtClean="0">
                <a:solidFill>
                  <a:schemeClr val="bg1"/>
                </a:solidFill>
              </a:rPr>
              <a:t>database</a:t>
            </a:r>
            <a:r>
              <a:rPr lang="hu-HU" sz="1800" dirty="0" smtClean="0">
                <a:solidFill>
                  <a:schemeClr val="bg1"/>
                </a:solidFill>
              </a:rPr>
              <a:t> </a:t>
            </a:r>
            <a:r>
              <a:rPr lang="hu-HU" sz="1800" dirty="0" err="1" smtClean="0">
                <a:solidFill>
                  <a:schemeClr val="bg1"/>
                </a:solidFill>
              </a:rPr>
              <a:t>including</a:t>
            </a:r>
            <a:r>
              <a:rPr lang="hu-HU" sz="1800" dirty="0" smtClean="0">
                <a:solidFill>
                  <a:schemeClr val="bg1"/>
                </a:solidFill>
              </a:rPr>
              <a:t> </a:t>
            </a:r>
            <a:r>
              <a:rPr lang="hu-HU" sz="1800" dirty="0" err="1" smtClean="0">
                <a:solidFill>
                  <a:schemeClr val="bg1"/>
                </a:solidFill>
              </a:rPr>
              <a:t>negative</a:t>
            </a:r>
            <a:r>
              <a:rPr lang="hu-HU" sz="1800" dirty="0" smtClean="0">
                <a:solidFill>
                  <a:schemeClr val="bg1"/>
                </a:solidFill>
              </a:rPr>
              <a:t> </a:t>
            </a:r>
            <a:r>
              <a:rPr lang="hu-HU" sz="1800" dirty="0" err="1" smtClean="0">
                <a:solidFill>
                  <a:schemeClr val="bg1"/>
                </a:solidFill>
              </a:rPr>
              <a:t>externalities</a:t>
            </a:r>
            <a:endParaRPr lang="hu-HU" sz="1800" dirty="0" smtClean="0">
              <a:solidFill>
                <a:schemeClr val="bg1"/>
              </a:solidFill>
            </a:endParaRPr>
          </a:p>
        </p:txBody>
      </p:sp>
    </p:spTree>
    <p:extLst>
      <p:ext uri="{BB962C8B-B14F-4D97-AF65-F5344CB8AC3E}">
        <p14:creationId xmlns:p14="http://schemas.microsoft.com/office/powerpoint/2010/main" val="29644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7" name="Kép 6"/>
          <p:cNvPicPr>
            <a:picLocks noChangeAspect="1"/>
          </p:cNvPicPr>
          <p:nvPr/>
        </p:nvPicPr>
        <p:blipFill>
          <a:blip r:embed="rId2"/>
          <a:stretch>
            <a:fillRect/>
          </a:stretch>
        </p:blipFill>
        <p:spPr>
          <a:xfrm>
            <a:off x="4529122" y="0"/>
            <a:ext cx="7662878" cy="6858000"/>
          </a:xfrm>
          <a:prstGeom prst="rect">
            <a:avLst/>
          </a:prstGeom>
        </p:spPr>
      </p:pic>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CAPACITY CRISIS</a:t>
            </a:r>
            <a:endParaRPr lang="hu-HU" dirty="0">
              <a:solidFill>
                <a:srgbClr val="FFC000"/>
              </a:solidFill>
            </a:endParaRPr>
          </a:p>
        </p:txBody>
      </p:sp>
      <p:sp>
        <p:nvSpPr>
          <p:cNvPr id="3" name="Tartalom helye 2"/>
          <p:cNvSpPr>
            <a:spLocks noGrp="1"/>
          </p:cNvSpPr>
          <p:nvPr>
            <p:ph idx="1"/>
          </p:nvPr>
        </p:nvSpPr>
        <p:spPr>
          <a:xfrm>
            <a:off x="3012830" y="1327323"/>
            <a:ext cx="6506308" cy="4196862"/>
          </a:xfrm>
        </p:spPr>
        <p:txBody>
          <a:bodyPr numCol="1">
            <a:normAutofit/>
          </a:bodyPr>
          <a:lstStyle/>
          <a:p>
            <a:pPr marL="0" indent="0">
              <a:buNone/>
            </a:pPr>
            <a:endParaRPr lang="hu-HU" dirty="0">
              <a:solidFill>
                <a:schemeClr val="bg1"/>
              </a:solidFill>
            </a:endParaRPr>
          </a:p>
          <a:p>
            <a:pPr marL="0" indent="0">
              <a:buNone/>
            </a:pPr>
            <a:endParaRPr lang="hu-HU" dirty="0">
              <a:solidFill>
                <a:schemeClr val="bg1"/>
              </a:solidFill>
            </a:endParaRPr>
          </a:p>
        </p:txBody>
      </p:sp>
      <p:sp>
        <p:nvSpPr>
          <p:cNvPr id="4" name="Lekerekített téglalap 3"/>
          <p:cNvSpPr/>
          <p:nvPr/>
        </p:nvSpPr>
        <p:spPr>
          <a:xfrm>
            <a:off x="644769" y="429531"/>
            <a:ext cx="4431324" cy="519754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hu-HU" sz="2800" dirty="0" err="1" smtClean="0"/>
              <a:t>Overstretched</a:t>
            </a:r>
            <a:r>
              <a:rPr lang="hu-HU" sz="2800" dirty="0" smtClean="0"/>
              <a:t> ATM </a:t>
            </a:r>
            <a:r>
              <a:rPr lang="hu-HU" sz="2800" dirty="0" err="1" smtClean="0"/>
              <a:t>Infrastructure</a:t>
            </a:r>
            <a:endParaRPr lang="hu-HU" sz="2800" dirty="0" smtClean="0"/>
          </a:p>
          <a:p>
            <a:pPr marL="285750" indent="-285750">
              <a:buFont typeface="Wingdings" panose="05000000000000000000" pitchFamily="2" charset="2"/>
              <a:buChar char="§"/>
            </a:pPr>
            <a:r>
              <a:rPr lang="hu-HU" sz="2800" dirty="0" err="1" smtClean="0"/>
              <a:t>Reaching</a:t>
            </a:r>
            <a:r>
              <a:rPr lang="hu-HU" sz="2800" dirty="0" smtClean="0"/>
              <a:t> </a:t>
            </a:r>
            <a:r>
              <a:rPr lang="hu-HU" sz="2800" dirty="0" err="1" smtClean="0"/>
              <a:t>its</a:t>
            </a:r>
            <a:r>
              <a:rPr lang="hu-HU" sz="2800" dirty="0" smtClean="0"/>
              <a:t> </a:t>
            </a:r>
            <a:r>
              <a:rPr lang="hu-HU" sz="2800" dirty="0" err="1" smtClean="0"/>
              <a:t>limits</a:t>
            </a:r>
            <a:endParaRPr lang="hu-HU" sz="2800" dirty="0" smtClean="0"/>
          </a:p>
          <a:p>
            <a:pPr marL="285750" indent="-285750">
              <a:buFont typeface="Wingdings" panose="05000000000000000000" pitchFamily="2" charset="2"/>
              <a:buChar char="§"/>
            </a:pPr>
            <a:r>
              <a:rPr lang="hu-HU" sz="2800" dirty="0" err="1" smtClean="0"/>
              <a:t>Need</a:t>
            </a:r>
            <a:r>
              <a:rPr lang="hu-HU" sz="2800" dirty="0" smtClean="0"/>
              <a:t> </a:t>
            </a:r>
            <a:r>
              <a:rPr lang="hu-HU" sz="2800" dirty="0" err="1" smtClean="0"/>
              <a:t>for</a:t>
            </a:r>
            <a:r>
              <a:rPr lang="hu-HU" sz="2800" dirty="0" smtClean="0"/>
              <a:t> more ATM </a:t>
            </a:r>
            <a:r>
              <a:rPr lang="hu-HU" sz="2800" dirty="0" err="1" smtClean="0"/>
              <a:t>capacity</a:t>
            </a:r>
            <a:r>
              <a:rPr lang="hu-HU" sz="2800" dirty="0" smtClean="0"/>
              <a:t> </a:t>
            </a:r>
            <a:r>
              <a:rPr lang="hu-HU" sz="2800" dirty="0" err="1" smtClean="0"/>
              <a:t>which</a:t>
            </a:r>
            <a:r>
              <a:rPr lang="hu-HU" sz="2800" dirty="0" smtClean="0"/>
              <a:t> </a:t>
            </a:r>
            <a:r>
              <a:rPr lang="hu-HU" sz="2800" dirty="0" err="1" smtClean="0"/>
              <a:t>current</a:t>
            </a:r>
            <a:r>
              <a:rPr lang="hu-HU" sz="2800" dirty="0" smtClean="0"/>
              <a:t> </a:t>
            </a:r>
            <a:r>
              <a:rPr lang="hu-HU" sz="2800" dirty="0" err="1" smtClean="0"/>
              <a:t>infrastructure</a:t>
            </a:r>
            <a:r>
              <a:rPr lang="hu-HU" sz="2800" dirty="0" smtClean="0"/>
              <a:t> </a:t>
            </a:r>
            <a:r>
              <a:rPr lang="hu-HU" sz="2800" dirty="0" err="1" smtClean="0"/>
              <a:t>cannot</a:t>
            </a:r>
            <a:r>
              <a:rPr lang="hu-HU" sz="2800" dirty="0" smtClean="0"/>
              <a:t> </a:t>
            </a:r>
            <a:r>
              <a:rPr lang="hu-HU" sz="2800" dirty="0" err="1" smtClean="0"/>
              <a:t>provide</a:t>
            </a:r>
            <a:endParaRPr lang="hu-HU" sz="2800" dirty="0" smtClean="0"/>
          </a:p>
          <a:p>
            <a:pPr marL="285750" indent="-285750">
              <a:buFont typeface="Wingdings" panose="05000000000000000000" pitchFamily="2" charset="2"/>
              <a:buChar char="§"/>
            </a:pPr>
            <a:r>
              <a:rPr lang="hu-HU" sz="2800" dirty="0" smtClean="0"/>
              <a:t>A market </a:t>
            </a:r>
            <a:r>
              <a:rPr lang="hu-HU" sz="2800" dirty="0" err="1" smtClean="0"/>
              <a:t>failure</a:t>
            </a:r>
            <a:endParaRPr lang="hu-HU" sz="2800" dirty="0" smtClean="0"/>
          </a:p>
          <a:p>
            <a:pPr algn="ctr"/>
            <a:endParaRPr lang="hu-HU" dirty="0"/>
          </a:p>
        </p:txBody>
      </p:sp>
    </p:spTree>
    <p:extLst>
      <p:ext uri="{BB962C8B-B14F-4D97-AF65-F5344CB8AC3E}">
        <p14:creationId xmlns:p14="http://schemas.microsoft.com/office/powerpoint/2010/main" val="2868017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OTHER CHALLENGES</a:t>
            </a:r>
            <a:endParaRPr lang="hu-HU" dirty="0">
              <a:solidFill>
                <a:srgbClr val="FFC000"/>
              </a:solidFill>
            </a:endParaRPr>
          </a:p>
        </p:txBody>
      </p:sp>
      <p:sp>
        <p:nvSpPr>
          <p:cNvPr id="3" name="Tartalom helye 2"/>
          <p:cNvSpPr>
            <a:spLocks noGrp="1"/>
          </p:cNvSpPr>
          <p:nvPr>
            <p:ph idx="1"/>
          </p:nvPr>
        </p:nvSpPr>
        <p:spPr>
          <a:xfrm>
            <a:off x="375138" y="237369"/>
            <a:ext cx="10914185" cy="5401431"/>
          </a:xfrm>
        </p:spPr>
        <p:txBody>
          <a:bodyPr numCol="1">
            <a:normAutofit/>
          </a:bodyPr>
          <a:lstStyle/>
          <a:p>
            <a:pPr marL="0" indent="0">
              <a:buNone/>
            </a:pPr>
            <a:endParaRPr lang="hu-HU" sz="4000" dirty="0">
              <a:solidFill>
                <a:schemeClr val="bg1"/>
              </a:solidFill>
            </a:endParaRPr>
          </a:p>
          <a:p>
            <a:pPr marL="0" indent="0" algn="just">
              <a:buNone/>
            </a:pPr>
            <a:r>
              <a:rPr lang="hu-HU" sz="4000" dirty="0" smtClean="0">
                <a:solidFill>
                  <a:schemeClr val="bg1"/>
                </a:solidFill>
              </a:rPr>
              <a:t>”</a:t>
            </a:r>
            <a:r>
              <a:rPr lang="hu-HU" sz="4000" dirty="0" err="1" smtClean="0">
                <a:solidFill>
                  <a:schemeClr val="bg1"/>
                </a:solidFill>
              </a:rPr>
              <a:t>Every</a:t>
            </a:r>
            <a:r>
              <a:rPr lang="hu-HU" sz="4000" dirty="0" smtClean="0">
                <a:solidFill>
                  <a:schemeClr val="bg1"/>
                </a:solidFill>
              </a:rPr>
              <a:t> </a:t>
            </a:r>
            <a:r>
              <a:rPr lang="hu-HU" sz="4000" dirty="0" err="1" smtClean="0">
                <a:solidFill>
                  <a:schemeClr val="bg1"/>
                </a:solidFill>
              </a:rPr>
              <a:t>twenty-first-century</a:t>
            </a:r>
            <a:r>
              <a:rPr lang="hu-HU" sz="4000" dirty="0" smtClean="0">
                <a:solidFill>
                  <a:schemeClr val="bg1"/>
                </a:solidFill>
              </a:rPr>
              <a:t> </a:t>
            </a:r>
            <a:r>
              <a:rPr lang="hu-HU" sz="4000" dirty="0" err="1" smtClean="0">
                <a:solidFill>
                  <a:schemeClr val="bg1"/>
                </a:solidFill>
              </a:rPr>
              <a:t>company</a:t>
            </a:r>
            <a:r>
              <a:rPr lang="hu-HU" sz="4000" dirty="0" smtClean="0">
                <a:solidFill>
                  <a:schemeClr val="bg1"/>
                </a:solidFill>
              </a:rPr>
              <a:t> is a </a:t>
            </a:r>
            <a:r>
              <a:rPr lang="hu-HU" sz="4000" dirty="0" err="1" smtClean="0">
                <a:solidFill>
                  <a:schemeClr val="bg1"/>
                </a:solidFill>
              </a:rPr>
              <a:t>technology</a:t>
            </a:r>
            <a:r>
              <a:rPr lang="hu-HU" sz="4000" dirty="0" smtClean="0">
                <a:solidFill>
                  <a:schemeClr val="bg1"/>
                </a:solidFill>
              </a:rPr>
              <a:t> </a:t>
            </a:r>
            <a:r>
              <a:rPr lang="hu-HU" sz="4000" dirty="0" err="1" smtClean="0">
                <a:solidFill>
                  <a:schemeClr val="bg1"/>
                </a:solidFill>
              </a:rPr>
              <a:t>company</a:t>
            </a:r>
            <a:r>
              <a:rPr lang="hu-HU" sz="4000" dirty="0" smtClean="0">
                <a:solidFill>
                  <a:schemeClr val="bg1"/>
                </a:solidFill>
              </a:rPr>
              <a:t>.</a:t>
            </a:r>
          </a:p>
          <a:p>
            <a:pPr marL="0" indent="0" algn="just">
              <a:buNone/>
            </a:pPr>
            <a:r>
              <a:rPr lang="hu-HU" sz="4000" dirty="0" smtClean="0">
                <a:solidFill>
                  <a:schemeClr val="bg1"/>
                </a:solidFill>
              </a:rPr>
              <a:t>And </a:t>
            </a:r>
            <a:r>
              <a:rPr lang="hu-HU" sz="4000" dirty="0" err="1" smtClean="0">
                <a:solidFill>
                  <a:schemeClr val="bg1"/>
                </a:solidFill>
              </a:rPr>
              <a:t>as</a:t>
            </a:r>
            <a:r>
              <a:rPr lang="hu-HU" sz="4000" dirty="0" smtClean="0">
                <a:solidFill>
                  <a:schemeClr val="bg1"/>
                </a:solidFill>
              </a:rPr>
              <a:t> a </a:t>
            </a:r>
            <a:r>
              <a:rPr lang="hu-HU" sz="4000" dirty="0" err="1" smtClean="0">
                <a:solidFill>
                  <a:schemeClr val="bg1"/>
                </a:solidFill>
              </a:rPr>
              <a:t>tech</a:t>
            </a:r>
            <a:r>
              <a:rPr lang="hu-HU" sz="4000" dirty="0" smtClean="0">
                <a:solidFill>
                  <a:schemeClr val="bg1"/>
                </a:solidFill>
              </a:rPr>
              <a:t> </a:t>
            </a:r>
            <a:r>
              <a:rPr lang="hu-HU" sz="4000" dirty="0" err="1" smtClean="0">
                <a:solidFill>
                  <a:schemeClr val="bg1"/>
                </a:solidFill>
              </a:rPr>
              <a:t>company</a:t>
            </a:r>
            <a:r>
              <a:rPr lang="hu-HU" sz="4000" dirty="0" smtClean="0">
                <a:solidFill>
                  <a:schemeClr val="bg1"/>
                </a:solidFill>
              </a:rPr>
              <a:t>, </a:t>
            </a:r>
            <a:r>
              <a:rPr lang="hu-HU" sz="4000" dirty="0" err="1" smtClean="0">
                <a:solidFill>
                  <a:schemeClr val="bg1"/>
                </a:solidFill>
              </a:rPr>
              <a:t>every</a:t>
            </a:r>
            <a:r>
              <a:rPr lang="hu-HU" sz="4000" dirty="0" smtClean="0">
                <a:solidFill>
                  <a:schemeClr val="bg1"/>
                </a:solidFill>
              </a:rPr>
              <a:t> </a:t>
            </a:r>
            <a:r>
              <a:rPr lang="hu-HU" sz="4000" dirty="0" err="1" smtClean="0">
                <a:solidFill>
                  <a:schemeClr val="bg1"/>
                </a:solidFill>
              </a:rPr>
              <a:t>company</a:t>
            </a:r>
            <a:r>
              <a:rPr lang="hu-HU" sz="4000" dirty="0" smtClean="0">
                <a:solidFill>
                  <a:schemeClr val="bg1"/>
                </a:solidFill>
              </a:rPr>
              <a:t> is </a:t>
            </a:r>
            <a:r>
              <a:rPr lang="hu-HU" sz="4000" dirty="0" err="1" smtClean="0">
                <a:solidFill>
                  <a:schemeClr val="bg1"/>
                </a:solidFill>
              </a:rPr>
              <a:t>now</a:t>
            </a:r>
            <a:r>
              <a:rPr lang="hu-HU" sz="4000" dirty="0" smtClean="0">
                <a:solidFill>
                  <a:schemeClr val="bg1"/>
                </a:solidFill>
              </a:rPr>
              <a:t>, </a:t>
            </a:r>
            <a:r>
              <a:rPr lang="hu-HU" sz="4000" dirty="0" err="1" smtClean="0">
                <a:solidFill>
                  <a:schemeClr val="bg1"/>
                </a:solidFill>
              </a:rPr>
              <a:t>like</a:t>
            </a:r>
            <a:r>
              <a:rPr lang="hu-HU" sz="4000" dirty="0" smtClean="0">
                <a:solidFill>
                  <a:schemeClr val="bg1"/>
                </a:solidFill>
              </a:rPr>
              <a:t> it </a:t>
            </a:r>
            <a:r>
              <a:rPr lang="hu-HU" sz="4000" dirty="0" err="1" smtClean="0">
                <a:solidFill>
                  <a:schemeClr val="bg1"/>
                </a:solidFill>
              </a:rPr>
              <a:t>or</a:t>
            </a:r>
            <a:r>
              <a:rPr lang="hu-HU" sz="4000" dirty="0" smtClean="0">
                <a:solidFill>
                  <a:schemeClr val="bg1"/>
                </a:solidFill>
              </a:rPr>
              <a:t> </a:t>
            </a:r>
            <a:r>
              <a:rPr lang="hu-HU" sz="4000" dirty="0" err="1" smtClean="0">
                <a:solidFill>
                  <a:schemeClr val="bg1"/>
                </a:solidFill>
              </a:rPr>
              <a:t>not</a:t>
            </a:r>
            <a:r>
              <a:rPr lang="hu-HU" sz="4000" dirty="0" smtClean="0">
                <a:solidFill>
                  <a:schemeClr val="bg1"/>
                </a:solidFill>
              </a:rPr>
              <a:t>, in </a:t>
            </a:r>
            <a:r>
              <a:rPr lang="hu-HU" sz="4000" dirty="0" err="1" smtClean="0">
                <a:solidFill>
                  <a:schemeClr val="bg1"/>
                </a:solidFill>
              </a:rPr>
              <a:t>competition</a:t>
            </a:r>
            <a:r>
              <a:rPr lang="hu-HU" sz="4000" dirty="0" smtClean="0">
                <a:solidFill>
                  <a:schemeClr val="bg1"/>
                </a:solidFill>
              </a:rPr>
              <a:t> </a:t>
            </a:r>
            <a:r>
              <a:rPr lang="hu-HU" sz="4000" dirty="0" err="1" smtClean="0">
                <a:solidFill>
                  <a:schemeClr val="bg1"/>
                </a:solidFill>
              </a:rPr>
              <a:t>with</a:t>
            </a:r>
            <a:r>
              <a:rPr lang="hu-HU" sz="4000" dirty="0" smtClean="0">
                <a:solidFill>
                  <a:schemeClr val="bg1"/>
                </a:solidFill>
              </a:rPr>
              <a:t> </a:t>
            </a:r>
            <a:r>
              <a:rPr lang="hu-HU" sz="4000" dirty="0" err="1" smtClean="0">
                <a:solidFill>
                  <a:schemeClr val="bg1"/>
                </a:solidFill>
              </a:rPr>
              <a:t>every</a:t>
            </a:r>
            <a:r>
              <a:rPr lang="hu-HU" sz="4000" dirty="0" smtClean="0">
                <a:solidFill>
                  <a:schemeClr val="bg1"/>
                </a:solidFill>
              </a:rPr>
              <a:t> </a:t>
            </a:r>
            <a:r>
              <a:rPr lang="hu-HU" sz="4000" dirty="0" err="1" smtClean="0">
                <a:solidFill>
                  <a:schemeClr val="bg1"/>
                </a:solidFill>
              </a:rPr>
              <a:t>other</a:t>
            </a:r>
            <a:r>
              <a:rPr lang="hu-HU" sz="4000" dirty="0" smtClean="0">
                <a:solidFill>
                  <a:schemeClr val="bg1"/>
                </a:solidFill>
              </a:rPr>
              <a:t> </a:t>
            </a:r>
            <a:r>
              <a:rPr lang="hu-HU" sz="4000" dirty="0" err="1" smtClean="0">
                <a:solidFill>
                  <a:schemeClr val="bg1"/>
                </a:solidFill>
              </a:rPr>
              <a:t>tech</a:t>
            </a:r>
            <a:r>
              <a:rPr lang="hu-HU" sz="4000" dirty="0" smtClean="0">
                <a:solidFill>
                  <a:schemeClr val="bg1"/>
                </a:solidFill>
              </a:rPr>
              <a:t> </a:t>
            </a:r>
            <a:r>
              <a:rPr lang="hu-HU" sz="4000" dirty="0" err="1" smtClean="0">
                <a:solidFill>
                  <a:schemeClr val="bg1"/>
                </a:solidFill>
              </a:rPr>
              <a:t>company</a:t>
            </a:r>
            <a:r>
              <a:rPr lang="hu-HU" sz="4000" dirty="0" smtClean="0">
                <a:solidFill>
                  <a:schemeClr val="bg1"/>
                </a:solidFill>
              </a:rPr>
              <a:t>.”</a:t>
            </a:r>
          </a:p>
          <a:p>
            <a:pPr marL="0" indent="0">
              <a:buNone/>
            </a:pPr>
            <a:endParaRPr lang="hu-HU" dirty="0">
              <a:solidFill>
                <a:schemeClr val="bg1"/>
              </a:solidFill>
            </a:endParaRPr>
          </a:p>
          <a:p>
            <a:pPr marL="0" indent="0">
              <a:buNone/>
            </a:pPr>
            <a:r>
              <a:rPr lang="hu-HU" dirty="0">
                <a:solidFill>
                  <a:schemeClr val="bg1"/>
                </a:solidFill>
              </a:rPr>
              <a:t>(</a:t>
            </a:r>
            <a:r>
              <a:rPr lang="hu-HU" dirty="0" err="1" smtClean="0">
                <a:solidFill>
                  <a:schemeClr val="bg1"/>
                </a:solidFill>
              </a:rPr>
              <a:t>Reid</a:t>
            </a:r>
            <a:r>
              <a:rPr lang="hu-HU" dirty="0" smtClean="0">
                <a:solidFill>
                  <a:schemeClr val="bg1"/>
                </a:solidFill>
              </a:rPr>
              <a:t> Hoffman – </a:t>
            </a:r>
            <a:r>
              <a:rPr lang="hu-HU" dirty="0" err="1" smtClean="0">
                <a:solidFill>
                  <a:schemeClr val="bg1"/>
                </a:solidFill>
              </a:rPr>
              <a:t>Linkedin</a:t>
            </a:r>
            <a:r>
              <a:rPr lang="hu-HU" dirty="0" smtClean="0">
                <a:solidFill>
                  <a:schemeClr val="bg1"/>
                </a:solidFill>
              </a:rPr>
              <a:t> </a:t>
            </a:r>
            <a:r>
              <a:rPr lang="hu-HU" dirty="0" err="1" smtClean="0">
                <a:solidFill>
                  <a:schemeClr val="bg1"/>
                </a:solidFill>
              </a:rPr>
              <a:t>co-founder</a:t>
            </a:r>
            <a:r>
              <a:rPr lang="hu-HU" dirty="0" smtClean="0">
                <a:solidFill>
                  <a:schemeClr val="bg1"/>
                </a:solidFill>
              </a:rPr>
              <a:t>)</a:t>
            </a:r>
          </a:p>
          <a:p>
            <a:pPr marL="0" indent="0">
              <a:buNone/>
            </a:pPr>
            <a:endParaRPr lang="hu-HU" dirty="0">
              <a:solidFill>
                <a:schemeClr val="bg1"/>
              </a:solidFill>
            </a:endParaRPr>
          </a:p>
        </p:txBody>
      </p:sp>
    </p:spTree>
    <p:extLst>
      <p:ext uri="{BB962C8B-B14F-4D97-AF65-F5344CB8AC3E}">
        <p14:creationId xmlns:p14="http://schemas.microsoft.com/office/powerpoint/2010/main" val="1375400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STILL MORE CHALLENGES</a:t>
            </a:r>
            <a:endParaRPr lang="hu-HU" dirty="0">
              <a:solidFill>
                <a:srgbClr val="FFC000"/>
              </a:solidFill>
            </a:endParaRPr>
          </a:p>
        </p:txBody>
      </p:sp>
      <p:sp>
        <p:nvSpPr>
          <p:cNvPr id="3" name="Tartalom helye 2"/>
          <p:cNvSpPr>
            <a:spLocks noGrp="1"/>
          </p:cNvSpPr>
          <p:nvPr>
            <p:ph idx="1"/>
          </p:nvPr>
        </p:nvSpPr>
        <p:spPr>
          <a:xfrm>
            <a:off x="241194" y="143584"/>
            <a:ext cx="11804703" cy="5870354"/>
          </a:xfrm>
        </p:spPr>
        <p:txBody>
          <a:bodyPr numCol="1">
            <a:noAutofit/>
          </a:bodyPr>
          <a:lstStyle/>
          <a:p>
            <a:pPr marL="0" indent="0" algn="just">
              <a:lnSpc>
                <a:spcPct val="100000"/>
              </a:lnSpc>
              <a:spcBef>
                <a:spcPts val="0"/>
              </a:spcBef>
              <a:spcAft>
                <a:spcPts val="0"/>
              </a:spcAft>
              <a:buNone/>
              <a:tabLst>
                <a:tab pos="1365250" algn="l"/>
              </a:tabLst>
            </a:pPr>
            <a:r>
              <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Climate change: Aviation fuel tax would cut CO2 &amp; not hit </a:t>
            </a:r>
            <a:r>
              <a:rPr lang="en-US"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jobs,</a:t>
            </a:r>
            <a:endParaRPr lang="hu-HU"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r>
              <a:rPr lang="en-US" b="1" dirty="0" smtClean="0">
                <a:solidFill>
                  <a:srgbClr val="FFC000"/>
                </a:solidFill>
                <a:latin typeface="Calibri" panose="020F0502020204030204" pitchFamily="34" charset="0"/>
                <a:ea typeface="Calibri" panose="020F0502020204030204" pitchFamily="34" charset="0"/>
                <a:cs typeface="Times New Roman" panose="02020603050405020304" pitchFamily="18" charset="0"/>
              </a:rPr>
              <a:t>leaked </a:t>
            </a:r>
            <a:r>
              <a:rPr 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EU Commission report finds</a:t>
            </a:r>
          </a:p>
          <a:p>
            <a:pPr marL="0" indent="0" algn="just">
              <a:lnSpc>
                <a:spcPct val="100000"/>
              </a:lnSpc>
              <a:spcBef>
                <a:spcPts val="0"/>
              </a:spcBef>
              <a:spcAft>
                <a:spcPts val="0"/>
              </a:spcAft>
              <a:buNone/>
              <a:tabLst>
                <a:tab pos="1365250" algn="l"/>
              </a:tabLs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By Alice </a:t>
            </a:r>
            <a:r>
              <a:rPr lang="en-US"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Tidey</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last updated: 13/05/2019 - 14:11 </a:t>
            </a:r>
          </a:p>
          <a:p>
            <a:pPr marL="0" indent="0" algn="just">
              <a:lnSpc>
                <a:spcPct val="100000"/>
              </a:lnSpc>
              <a:spcBef>
                <a:spcPts val="0"/>
              </a:spcBef>
              <a:spcAft>
                <a:spcPts val="0"/>
              </a:spcAft>
              <a:buNone/>
              <a:tabLst>
                <a:tab pos="1365250" algn="l"/>
              </a:tabLst>
            </a:pP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r>
              <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Imposing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taxes on aviation fuel would reduce the sector's carbon emissions by 11% and have a "negligible" impact on employment and the economy, a leaked study from the European Commission has </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found.</a:t>
            </a:r>
            <a:r>
              <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endPar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r>
              <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According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to the report, applying a tax of €330 per 1,000 </a:t>
            </a:r>
            <a:r>
              <a:rPr lang="en-US"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litres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of kerosene — the EU's minimum excise duty rate for the fuel — would result in a ticket price increase of 10% and an 11% decrease in passenger numbers</a:t>
            </a:r>
            <a:r>
              <a:rPr lang="en-US"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endPar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r>
              <a:rPr lang="hu-HU"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Source</a:t>
            </a:r>
            <a:r>
              <a:rPr lang="hu-HU"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hu-HU" u="sng"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Euronews</a:t>
            </a:r>
            <a:endParaRPr lang="hu-HU" u="sng"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0"/>
              </a:spcAft>
              <a:buNone/>
              <a:tabLst>
                <a:tab pos="1365250" algn="l"/>
              </a:tabLst>
            </a:pPr>
            <a:r>
              <a:rPr lang="hu-HU"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hu-HU"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96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524185"/>
            <a:ext cx="11804702" cy="1123911"/>
          </a:xfrm>
        </p:spPr>
        <p:txBody>
          <a:bodyPr anchor="b">
            <a:normAutofit/>
          </a:bodyPr>
          <a:lstStyle/>
          <a:p>
            <a:r>
              <a:rPr lang="hu-HU" dirty="0" smtClean="0">
                <a:solidFill>
                  <a:srgbClr val="FFC000"/>
                </a:solidFill>
              </a:rPr>
              <a:t>AT THE SAME TIME…</a:t>
            </a:r>
            <a:endParaRPr lang="hu-HU" dirty="0">
              <a:solidFill>
                <a:srgbClr val="FFC000"/>
              </a:solidFill>
            </a:endParaRPr>
          </a:p>
        </p:txBody>
      </p:sp>
      <p:sp>
        <p:nvSpPr>
          <p:cNvPr id="3" name="Tartalom helye 2"/>
          <p:cNvSpPr>
            <a:spLocks noGrp="1"/>
          </p:cNvSpPr>
          <p:nvPr>
            <p:ph idx="1"/>
          </p:nvPr>
        </p:nvSpPr>
        <p:spPr>
          <a:xfrm>
            <a:off x="686453" y="1046261"/>
            <a:ext cx="10914185" cy="3924323"/>
          </a:xfrm>
        </p:spPr>
        <p:txBody>
          <a:bodyPr numCol="1">
            <a:normAutofit/>
          </a:bodyPr>
          <a:lstStyle/>
          <a:p>
            <a:endParaRPr lang="hu-HU" dirty="0" smtClean="0">
              <a:solidFill>
                <a:schemeClr val="bg1"/>
              </a:solidFill>
            </a:endParaRPr>
          </a:p>
          <a:p>
            <a:pPr lvl="1" indent="-468000" algn="just">
              <a:spcAft>
                <a:spcPts val="600"/>
              </a:spcAft>
              <a:buFont typeface="Wingdings" panose="05000000000000000000" pitchFamily="2" charset="2"/>
              <a:buChar char="§"/>
            </a:pPr>
            <a:r>
              <a:rPr lang="hu-HU" sz="3200" dirty="0" err="1" smtClean="0">
                <a:solidFill>
                  <a:schemeClr val="bg1"/>
                </a:solidFill>
              </a:rPr>
              <a:t>Aviation</a:t>
            </a:r>
            <a:r>
              <a:rPr lang="hu-HU" sz="3200" dirty="0" smtClean="0">
                <a:solidFill>
                  <a:schemeClr val="bg1"/>
                </a:solidFill>
              </a:rPr>
              <a:t> is </a:t>
            </a:r>
            <a:r>
              <a:rPr lang="hu-HU" sz="3200" dirty="0" err="1" smtClean="0">
                <a:solidFill>
                  <a:schemeClr val="bg1"/>
                </a:solidFill>
              </a:rPr>
              <a:t>considered</a:t>
            </a:r>
            <a:r>
              <a:rPr lang="hu-HU" sz="3200" dirty="0" smtClean="0">
                <a:solidFill>
                  <a:schemeClr val="bg1"/>
                </a:solidFill>
              </a:rPr>
              <a:t> </a:t>
            </a:r>
            <a:r>
              <a:rPr lang="hu-HU" sz="3200" dirty="0" err="1" smtClean="0">
                <a:solidFill>
                  <a:schemeClr val="bg1"/>
                </a:solidFill>
              </a:rPr>
              <a:t>to</a:t>
            </a:r>
            <a:r>
              <a:rPr lang="hu-HU" sz="3200" dirty="0" smtClean="0">
                <a:solidFill>
                  <a:schemeClr val="bg1"/>
                </a:solidFill>
              </a:rPr>
              <a:t> be </a:t>
            </a:r>
            <a:r>
              <a:rPr lang="hu-HU" sz="3200" dirty="0" err="1" smtClean="0">
                <a:solidFill>
                  <a:schemeClr val="bg1"/>
                </a:solidFill>
              </a:rPr>
              <a:t>one</a:t>
            </a:r>
            <a:r>
              <a:rPr lang="hu-HU" sz="3200" dirty="0" smtClean="0">
                <a:solidFill>
                  <a:schemeClr val="bg1"/>
                </a:solidFill>
              </a:rPr>
              <a:t> of </a:t>
            </a:r>
            <a:r>
              <a:rPr lang="hu-HU" sz="3200" dirty="0" err="1" smtClean="0">
                <a:solidFill>
                  <a:schemeClr val="bg1"/>
                </a:solidFill>
              </a:rPr>
              <a:t>the</a:t>
            </a:r>
            <a:r>
              <a:rPr lang="hu-HU" sz="3200" dirty="0" smtClean="0">
                <a:solidFill>
                  <a:schemeClr val="bg1"/>
                </a:solidFill>
              </a:rPr>
              <a:t> main </a:t>
            </a:r>
            <a:r>
              <a:rPr lang="hu-HU" sz="3200" dirty="0" err="1" smtClean="0">
                <a:solidFill>
                  <a:schemeClr val="bg1"/>
                </a:solidFill>
              </a:rPr>
              <a:t>catalyists</a:t>
            </a:r>
            <a:r>
              <a:rPr lang="hu-HU" sz="3200" dirty="0" smtClean="0">
                <a:solidFill>
                  <a:schemeClr val="bg1"/>
                </a:solidFill>
              </a:rPr>
              <a:t> of </a:t>
            </a:r>
            <a:r>
              <a:rPr lang="hu-HU" sz="3200" dirty="0" err="1" smtClean="0">
                <a:solidFill>
                  <a:schemeClr val="bg1"/>
                </a:solidFill>
              </a:rPr>
              <a:t>economic</a:t>
            </a:r>
            <a:r>
              <a:rPr lang="hu-HU" sz="3200" dirty="0" smtClean="0">
                <a:solidFill>
                  <a:schemeClr val="bg1"/>
                </a:solidFill>
              </a:rPr>
              <a:t> </a:t>
            </a:r>
            <a:r>
              <a:rPr lang="hu-HU" sz="3200" dirty="0" err="1" smtClean="0">
                <a:solidFill>
                  <a:schemeClr val="bg1"/>
                </a:solidFill>
              </a:rPr>
              <a:t>growth</a:t>
            </a:r>
            <a:endParaRPr lang="hu-HU" sz="3200" dirty="0" smtClean="0">
              <a:solidFill>
                <a:schemeClr val="bg1"/>
              </a:solidFill>
            </a:endParaRPr>
          </a:p>
          <a:p>
            <a:pPr lvl="1" indent="-468000" algn="just">
              <a:spcAft>
                <a:spcPts val="600"/>
              </a:spcAft>
              <a:buFont typeface="Wingdings" panose="05000000000000000000" pitchFamily="2" charset="2"/>
              <a:buChar char="§"/>
            </a:pPr>
            <a:r>
              <a:rPr lang="hu-HU" sz="3200" dirty="0" err="1" smtClean="0">
                <a:solidFill>
                  <a:schemeClr val="bg1"/>
                </a:solidFill>
              </a:rPr>
              <a:t>Mobility</a:t>
            </a:r>
            <a:r>
              <a:rPr lang="hu-HU" sz="3200" dirty="0" smtClean="0">
                <a:solidFill>
                  <a:schemeClr val="bg1"/>
                </a:solidFill>
              </a:rPr>
              <a:t> is a </a:t>
            </a:r>
            <a:r>
              <a:rPr lang="hu-HU" sz="3200" dirty="0" err="1" smtClean="0">
                <a:solidFill>
                  <a:schemeClr val="bg1"/>
                </a:solidFill>
              </a:rPr>
              <a:t>value</a:t>
            </a:r>
            <a:endParaRPr lang="hu-HU" sz="3200" dirty="0" smtClean="0">
              <a:solidFill>
                <a:schemeClr val="bg1"/>
              </a:solidFill>
            </a:endParaRPr>
          </a:p>
          <a:p>
            <a:pPr lvl="1" indent="-468000" algn="just">
              <a:spcAft>
                <a:spcPts val="600"/>
              </a:spcAft>
              <a:buFont typeface="Wingdings" panose="05000000000000000000" pitchFamily="2" charset="2"/>
              <a:buChar char="§"/>
            </a:pPr>
            <a:r>
              <a:rPr lang="hu-HU" sz="3200" dirty="0" err="1" smtClean="0">
                <a:solidFill>
                  <a:schemeClr val="bg1"/>
                </a:solidFill>
              </a:rPr>
              <a:t>States</a:t>
            </a:r>
            <a:r>
              <a:rPr lang="hu-HU" sz="3200" dirty="0" smtClean="0">
                <a:solidFill>
                  <a:schemeClr val="bg1"/>
                </a:solidFill>
              </a:rPr>
              <a:t> hold </a:t>
            </a:r>
            <a:r>
              <a:rPr lang="hu-HU" sz="3200" dirty="0" err="1" smtClean="0">
                <a:solidFill>
                  <a:schemeClr val="bg1"/>
                </a:solidFill>
              </a:rPr>
              <a:t>on</a:t>
            </a:r>
            <a:r>
              <a:rPr lang="hu-HU" sz="3200" dirty="0" smtClean="0">
                <a:solidFill>
                  <a:schemeClr val="bg1"/>
                </a:solidFill>
              </a:rPr>
              <a:t> </a:t>
            </a:r>
            <a:r>
              <a:rPr lang="hu-HU" sz="3200" dirty="0" err="1" smtClean="0">
                <a:solidFill>
                  <a:schemeClr val="bg1"/>
                </a:solidFill>
              </a:rPr>
              <a:t>to</a:t>
            </a:r>
            <a:r>
              <a:rPr lang="hu-HU" sz="3200" dirty="0" smtClean="0">
                <a:solidFill>
                  <a:schemeClr val="bg1"/>
                </a:solidFill>
              </a:rPr>
              <a:t> </a:t>
            </a:r>
            <a:r>
              <a:rPr lang="hu-HU" sz="3200" dirty="0" err="1" smtClean="0">
                <a:solidFill>
                  <a:schemeClr val="bg1"/>
                </a:solidFill>
              </a:rPr>
              <a:t>their</a:t>
            </a:r>
            <a:r>
              <a:rPr lang="hu-HU" sz="3200" dirty="0" smtClean="0">
                <a:solidFill>
                  <a:schemeClr val="bg1"/>
                </a:solidFill>
              </a:rPr>
              <a:t> </a:t>
            </a:r>
            <a:r>
              <a:rPr lang="hu-HU" sz="3200" dirty="0" err="1" smtClean="0">
                <a:solidFill>
                  <a:schemeClr val="bg1"/>
                </a:solidFill>
              </a:rPr>
              <a:t>traditional</a:t>
            </a:r>
            <a:r>
              <a:rPr lang="hu-HU" sz="3200" dirty="0" smtClean="0">
                <a:solidFill>
                  <a:schemeClr val="bg1"/>
                </a:solidFill>
              </a:rPr>
              <a:t> </a:t>
            </a:r>
            <a:r>
              <a:rPr lang="hu-HU" sz="3200" dirty="0" err="1" smtClean="0">
                <a:solidFill>
                  <a:schemeClr val="bg1"/>
                </a:solidFill>
              </a:rPr>
              <a:t>sovereign</a:t>
            </a:r>
            <a:r>
              <a:rPr lang="hu-HU" sz="3200" dirty="0" smtClean="0">
                <a:solidFill>
                  <a:schemeClr val="bg1"/>
                </a:solidFill>
              </a:rPr>
              <a:t> </a:t>
            </a:r>
            <a:r>
              <a:rPr lang="hu-HU" sz="3200" dirty="0" err="1" smtClean="0">
                <a:solidFill>
                  <a:schemeClr val="bg1"/>
                </a:solidFill>
              </a:rPr>
              <a:t>functions</a:t>
            </a:r>
            <a:endParaRPr lang="hu-HU" sz="3200" dirty="0" smtClean="0">
              <a:solidFill>
                <a:schemeClr val="bg1"/>
              </a:solidFill>
            </a:endParaRPr>
          </a:p>
          <a:p>
            <a:pPr lvl="1" indent="-468000" algn="just">
              <a:spcAft>
                <a:spcPts val="600"/>
              </a:spcAft>
              <a:buFont typeface="Wingdings" panose="05000000000000000000" pitchFamily="2" charset="2"/>
              <a:buChar char="§"/>
            </a:pPr>
            <a:r>
              <a:rPr lang="hu-HU" sz="3200" dirty="0" err="1" smtClean="0">
                <a:solidFill>
                  <a:schemeClr val="bg1"/>
                </a:solidFill>
              </a:rPr>
              <a:t>Why</a:t>
            </a:r>
            <a:r>
              <a:rPr lang="hu-HU" sz="3200" dirty="0" smtClean="0">
                <a:solidFill>
                  <a:schemeClr val="bg1"/>
                </a:solidFill>
              </a:rPr>
              <a:t> </a:t>
            </a:r>
            <a:r>
              <a:rPr lang="hu-HU" sz="3200" dirty="0" err="1" smtClean="0">
                <a:solidFill>
                  <a:schemeClr val="bg1"/>
                </a:solidFill>
              </a:rPr>
              <a:t>aviation</a:t>
            </a:r>
            <a:r>
              <a:rPr lang="hu-HU" sz="3200" dirty="0" smtClean="0">
                <a:solidFill>
                  <a:schemeClr val="bg1"/>
                </a:solidFill>
              </a:rPr>
              <a:t> </a:t>
            </a:r>
            <a:r>
              <a:rPr lang="hu-HU" sz="3200" dirty="0" err="1" smtClean="0">
                <a:solidFill>
                  <a:schemeClr val="bg1"/>
                </a:solidFill>
              </a:rPr>
              <a:t>needs</a:t>
            </a:r>
            <a:r>
              <a:rPr lang="hu-HU" sz="3200" dirty="0" smtClean="0">
                <a:solidFill>
                  <a:schemeClr val="bg1"/>
                </a:solidFill>
              </a:rPr>
              <a:t> </a:t>
            </a:r>
            <a:r>
              <a:rPr lang="hu-HU" sz="3200" dirty="0" err="1" smtClean="0">
                <a:solidFill>
                  <a:schemeClr val="bg1"/>
                </a:solidFill>
              </a:rPr>
              <a:t>to</a:t>
            </a:r>
            <a:r>
              <a:rPr lang="hu-HU" sz="3200" dirty="0" smtClean="0">
                <a:solidFill>
                  <a:schemeClr val="bg1"/>
                </a:solidFill>
              </a:rPr>
              <a:t> be </a:t>
            </a:r>
            <a:r>
              <a:rPr lang="hu-HU" sz="3200" dirty="0" err="1" smtClean="0">
                <a:solidFill>
                  <a:schemeClr val="bg1"/>
                </a:solidFill>
              </a:rPr>
              <a:t>the</a:t>
            </a:r>
            <a:r>
              <a:rPr lang="hu-HU" sz="3200" dirty="0" smtClean="0">
                <a:solidFill>
                  <a:schemeClr val="bg1"/>
                </a:solidFill>
              </a:rPr>
              <a:t> </a:t>
            </a:r>
            <a:r>
              <a:rPr lang="hu-HU" sz="3200" dirty="0" err="1" smtClean="0">
                <a:solidFill>
                  <a:schemeClr val="bg1"/>
                </a:solidFill>
              </a:rPr>
              <a:t>first</a:t>
            </a:r>
            <a:r>
              <a:rPr lang="hu-HU" sz="3200" dirty="0" smtClean="0">
                <a:solidFill>
                  <a:schemeClr val="bg1"/>
                </a:solidFill>
              </a:rPr>
              <a:t> </a:t>
            </a:r>
            <a:r>
              <a:rPr lang="hu-HU" sz="3200" dirty="0" err="1" smtClean="0">
                <a:solidFill>
                  <a:schemeClr val="bg1"/>
                </a:solidFill>
              </a:rPr>
              <a:t>mover</a:t>
            </a:r>
            <a:r>
              <a:rPr lang="hu-HU" sz="3200" dirty="0" smtClean="0">
                <a:solidFill>
                  <a:schemeClr val="bg1"/>
                </a:solidFill>
              </a:rPr>
              <a:t> in </a:t>
            </a:r>
            <a:r>
              <a:rPr lang="hu-HU" sz="3200" dirty="0" err="1" smtClean="0">
                <a:solidFill>
                  <a:schemeClr val="bg1"/>
                </a:solidFill>
              </a:rPr>
              <a:t>tackling</a:t>
            </a:r>
            <a:r>
              <a:rPr lang="hu-HU" sz="3200" dirty="0" smtClean="0">
                <a:solidFill>
                  <a:schemeClr val="bg1"/>
                </a:solidFill>
              </a:rPr>
              <a:t> </a:t>
            </a:r>
            <a:r>
              <a:rPr lang="hu-HU" sz="3200" dirty="0" err="1" smtClean="0">
                <a:solidFill>
                  <a:schemeClr val="bg1"/>
                </a:solidFill>
              </a:rPr>
              <a:t>climate</a:t>
            </a:r>
            <a:r>
              <a:rPr lang="hu-HU" sz="3200" dirty="0" smtClean="0">
                <a:solidFill>
                  <a:schemeClr val="bg1"/>
                </a:solidFill>
              </a:rPr>
              <a:t> </a:t>
            </a:r>
            <a:r>
              <a:rPr lang="hu-HU" sz="3200" dirty="0" err="1" smtClean="0">
                <a:solidFill>
                  <a:schemeClr val="bg1"/>
                </a:solidFill>
              </a:rPr>
              <a:t>change</a:t>
            </a:r>
            <a:r>
              <a:rPr lang="hu-HU" sz="3200" dirty="0" smtClean="0">
                <a:solidFill>
                  <a:schemeClr val="bg1"/>
                </a:solidFill>
              </a:rPr>
              <a:t> </a:t>
            </a:r>
            <a:r>
              <a:rPr lang="hu-HU" sz="3200" dirty="0" err="1" smtClean="0">
                <a:solidFill>
                  <a:schemeClr val="bg1"/>
                </a:solidFill>
              </a:rPr>
              <a:t>when</a:t>
            </a:r>
            <a:r>
              <a:rPr lang="hu-HU" sz="3200" dirty="0" smtClean="0">
                <a:solidFill>
                  <a:schemeClr val="bg1"/>
                </a:solidFill>
              </a:rPr>
              <a:t> </a:t>
            </a:r>
            <a:r>
              <a:rPr lang="hu-HU" sz="3200" dirty="0" err="1" smtClean="0">
                <a:solidFill>
                  <a:schemeClr val="bg1"/>
                </a:solidFill>
              </a:rPr>
              <a:t>other</a:t>
            </a:r>
            <a:r>
              <a:rPr lang="hu-HU" sz="3200" dirty="0" smtClean="0">
                <a:solidFill>
                  <a:schemeClr val="bg1"/>
                </a:solidFill>
              </a:rPr>
              <a:t> sectors </a:t>
            </a:r>
            <a:r>
              <a:rPr lang="hu-HU" sz="3200" dirty="0" err="1" smtClean="0">
                <a:solidFill>
                  <a:schemeClr val="bg1"/>
                </a:solidFill>
              </a:rPr>
              <a:t>carry</a:t>
            </a:r>
            <a:r>
              <a:rPr lang="hu-HU" sz="3200" dirty="0" smtClean="0">
                <a:solidFill>
                  <a:schemeClr val="bg1"/>
                </a:solidFill>
              </a:rPr>
              <a:t> </a:t>
            </a:r>
            <a:r>
              <a:rPr lang="hu-HU" sz="3200" dirty="0" err="1" smtClean="0">
                <a:solidFill>
                  <a:schemeClr val="bg1"/>
                </a:solidFill>
              </a:rPr>
              <a:t>on</a:t>
            </a:r>
            <a:r>
              <a:rPr lang="hu-HU" sz="3200" dirty="0" smtClean="0">
                <a:solidFill>
                  <a:schemeClr val="bg1"/>
                </a:solidFill>
              </a:rPr>
              <a:t> business </a:t>
            </a:r>
            <a:r>
              <a:rPr lang="hu-HU" sz="3200" dirty="0" err="1" smtClean="0">
                <a:solidFill>
                  <a:schemeClr val="bg1"/>
                </a:solidFill>
              </a:rPr>
              <a:t>as</a:t>
            </a:r>
            <a:r>
              <a:rPr lang="hu-HU" sz="3200" dirty="0" smtClean="0">
                <a:solidFill>
                  <a:schemeClr val="bg1"/>
                </a:solidFill>
              </a:rPr>
              <a:t> </a:t>
            </a:r>
            <a:r>
              <a:rPr lang="hu-HU" sz="3200" dirty="0" err="1" smtClean="0">
                <a:solidFill>
                  <a:schemeClr val="bg1"/>
                </a:solidFill>
              </a:rPr>
              <a:t>usual</a:t>
            </a:r>
            <a:r>
              <a:rPr lang="hu-HU" sz="3200" dirty="0" smtClean="0">
                <a:solidFill>
                  <a:schemeClr val="bg1"/>
                </a:solidFill>
              </a:rPr>
              <a:t>?</a:t>
            </a:r>
          </a:p>
          <a:p>
            <a:pPr marL="457200" lvl="1" indent="0">
              <a:buNone/>
            </a:pPr>
            <a:endParaRPr lang="hu-HU" dirty="0" smtClean="0">
              <a:solidFill>
                <a:schemeClr val="bg1"/>
              </a:solidFill>
            </a:endParaRPr>
          </a:p>
        </p:txBody>
      </p:sp>
    </p:spTree>
    <p:extLst>
      <p:ext uri="{BB962C8B-B14F-4D97-AF65-F5344CB8AC3E}">
        <p14:creationId xmlns:p14="http://schemas.microsoft.com/office/powerpoint/2010/main" val="3063407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720862"/>
            <a:ext cx="11804702" cy="927234"/>
          </a:xfrm>
        </p:spPr>
        <p:txBody>
          <a:bodyPr anchor="b">
            <a:normAutofit/>
          </a:bodyPr>
          <a:lstStyle/>
          <a:p>
            <a:r>
              <a:rPr lang="hu-HU" dirty="0" smtClean="0">
                <a:solidFill>
                  <a:srgbClr val="FFC000"/>
                </a:solidFill>
              </a:rPr>
              <a:t>SES POLICY OBJECTIVES</a:t>
            </a:r>
            <a:endParaRPr lang="hu-HU" dirty="0">
              <a:solidFill>
                <a:srgbClr val="FFC000"/>
              </a:solidFill>
            </a:endParaRPr>
          </a:p>
        </p:txBody>
      </p:sp>
      <p:sp>
        <p:nvSpPr>
          <p:cNvPr id="3" name="Tartalom helye 2"/>
          <p:cNvSpPr>
            <a:spLocks noGrp="1"/>
          </p:cNvSpPr>
          <p:nvPr>
            <p:ph idx="1"/>
          </p:nvPr>
        </p:nvSpPr>
        <p:spPr>
          <a:xfrm>
            <a:off x="362259" y="237369"/>
            <a:ext cx="5471869" cy="4778824"/>
          </a:xfrm>
        </p:spPr>
        <p:txBody>
          <a:bodyPr numCol="1">
            <a:noAutofit/>
          </a:bodyPr>
          <a:lstStyle/>
          <a:p>
            <a:pPr marL="0" indent="0">
              <a:buNone/>
            </a:pPr>
            <a:r>
              <a:rPr lang="hu-HU" sz="2400" b="1" dirty="0" smtClean="0">
                <a:solidFill>
                  <a:srgbClr val="FFC000"/>
                </a:solidFill>
              </a:rPr>
              <a:t>BEFORE</a:t>
            </a:r>
          </a:p>
          <a:p>
            <a:pPr marL="0" indent="0">
              <a:buNone/>
            </a:pPr>
            <a:endParaRPr lang="hu-HU" sz="2400" dirty="0" smtClean="0">
              <a:solidFill>
                <a:schemeClr val="bg1"/>
              </a:solidFill>
            </a:endParaRPr>
          </a:p>
          <a:p>
            <a:pPr>
              <a:buFont typeface="Wingdings" panose="05000000000000000000" pitchFamily="2" charset="2"/>
              <a:buChar char="§"/>
            </a:pPr>
            <a:r>
              <a:rPr lang="hu-HU" sz="2400" u="sng" dirty="0" smtClean="0">
                <a:solidFill>
                  <a:schemeClr val="bg1"/>
                </a:solidFill>
              </a:rPr>
              <a:t>HLG 1 and HLG 2</a:t>
            </a:r>
          </a:p>
          <a:p>
            <a:pPr marL="457200" lvl="1" indent="0">
              <a:buNone/>
            </a:pPr>
            <a:endParaRPr lang="hu-HU" dirty="0" smtClean="0">
              <a:solidFill>
                <a:schemeClr val="bg1"/>
              </a:solidFill>
            </a:endParaRPr>
          </a:p>
          <a:p>
            <a:pPr marL="457200" lvl="1" indent="0">
              <a:buNone/>
            </a:pPr>
            <a:r>
              <a:rPr lang="hu-HU" dirty="0" smtClean="0">
                <a:solidFill>
                  <a:srgbClr val="FFC000"/>
                </a:solidFill>
              </a:rPr>
              <a:t>FROM</a:t>
            </a:r>
          </a:p>
          <a:p>
            <a:pPr marL="457200" lvl="1" indent="0">
              <a:buNone/>
            </a:pPr>
            <a:r>
              <a:rPr lang="en-US" dirty="0" smtClean="0">
                <a:solidFill>
                  <a:schemeClr val="bg1"/>
                </a:solidFill>
              </a:rPr>
              <a:t>a </a:t>
            </a:r>
            <a:r>
              <a:rPr lang="en-US" dirty="0">
                <a:solidFill>
                  <a:schemeClr val="bg1"/>
                </a:solidFill>
              </a:rPr>
              <a:t>less efficient </a:t>
            </a:r>
            <a:r>
              <a:rPr lang="hu-HU" dirty="0" err="1" smtClean="0">
                <a:solidFill>
                  <a:schemeClr val="bg1"/>
                </a:solidFill>
              </a:rPr>
              <a:t>State-based</a:t>
            </a:r>
            <a:r>
              <a:rPr lang="hu-HU" dirty="0" smtClean="0">
                <a:solidFill>
                  <a:schemeClr val="bg1"/>
                </a:solidFill>
              </a:rPr>
              <a:t> </a:t>
            </a:r>
            <a:r>
              <a:rPr lang="en-US" dirty="0" smtClean="0">
                <a:solidFill>
                  <a:schemeClr val="bg1"/>
                </a:solidFill>
              </a:rPr>
              <a:t>ATM sector</a:t>
            </a:r>
            <a:r>
              <a:rPr lang="hu-HU" dirty="0" smtClean="0">
                <a:solidFill>
                  <a:schemeClr val="bg1"/>
                </a:solidFill>
              </a:rPr>
              <a:t> and </a:t>
            </a:r>
            <a:r>
              <a:rPr lang="hu-HU" dirty="0" err="1" smtClean="0">
                <a:solidFill>
                  <a:schemeClr val="bg1"/>
                </a:solidFill>
              </a:rPr>
              <a:t>infrastructure</a:t>
            </a:r>
            <a:endParaRPr lang="hu-HU" dirty="0" smtClean="0">
              <a:solidFill>
                <a:schemeClr val="bg1"/>
              </a:solidFill>
            </a:endParaRPr>
          </a:p>
          <a:p>
            <a:pPr marL="457200" lvl="1" indent="0">
              <a:buNone/>
            </a:pPr>
            <a:r>
              <a:rPr lang="hu-HU" dirty="0" smtClean="0">
                <a:solidFill>
                  <a:srgbClr val="FFC000"/>
                </a:solidFill>
              </a:rPr>
              <a:t>TO</a:t>
            </a:r>
          </a:p>
          <a:p>
            <a:pPr marL="457200" lvl="1" indent="0">
              <a:buNone/>
            </a:pPr>
            <a:r>
              <a:rPr lang="en-US" dirty="0" smtClean="0">
                <a:solidFill>
                  <a:schemeClr val="bg1"/>
                </a:solidFill>
              </a:rPr>
              <a:t>a </a:t>
            </a:r>
            <a:r>
              <a:rPr lang="en-US" dirty="0">
                <a:solidFill>
                  <a:schemeClr val="bg1"/>
                </a:solidFill>
              </a:rPr>
              <a:t>more </a:t>
            </a:r>
            <a:r>
              <a:rPr lang="en-US" dirty="0" smtClean="0">
                <a:solidFill>
                  <a:schemeClr val="bg1"/>
                </a:solidFill>
              </a:rPr>
              <a:t>efficient</a:t>
            </a:r>
            <a:r>
              <a:rPr lang="hu-HU" dirty="0" smtClean="0">
                <a:solidFill>
                  <a:schemeClr val="bg1"/>
                </a:solidFill>
              </a:rPr>
              <a:t> (</a:t>
            </a:r>
            <a:r>
              <a:rPr lang="hu-HU" dirty="0" err="1" smtClean="0">
                <a:solidFill>
                  <a:schemeClr val="bg1"/>
                </a:solidFill>
              </a:rPr>
              <a:t>modernized</a:t>
            </a:r>
            <a:r>
              <a:rPr lang="hu-HU" dirty="0" smtClean="0">
                <a:solidFill>
                  <a:schemeClr val="bg1"/>
                </a:solidFill>
              </a:rPr>
              <a:t>),</a:t>
            </a:r>
          </a:p>
          <a:p>
            <a:pPr marL="457200" lvl="1" indent="0">
              <a:buNone/>
            </a:pPr>
            <a:r>
              <a:rPr lang="hu-HU" dirty="0" err="1" smtClean="0">
                <a:solidFill>
                  <a:srgbClr val="00B0F0"/>
                </a:solidFill>
              </a:rPr>
              <a:t>State-based</a:t>
            </a:r>
            <a:r>
              <a:rPr lang="hu-HU" dirty="0" smtClean="0">
                <a:solidFill>
                  <a:srgbClr val="00B0F0"/>
                </a:solidFill>
              </a:rPr>
              <a:t> </a:t>
            </a:r>
            <a:r>
              <a:rPr lang="en-US" dirty="0" smtClean="0">
                <a:solidFill>
                  <a:srgbClr val="00B0F0"/>
                </a:solidFill>
              </a:rPr>
              <a:t>ATM sector</a:t>
            </a:r>
            <a:r>
              <a:rPr lang="hu-HU" dirty="0" smtClean="0">
                <a:solidFill>
                  <a:srgbClr val="00B0F0"/>
                </a:solidFill>
              </a:rPr>
              <a:t> </a:t>
            </a:r>
            <a:r>
              <a:rPr lang="hu-HU" dirty="0" smtClean="0">
                <a:solidFill>
                  <a:schemeClr val="bg1"/>
                </a:solidFill>
              </a:rPr>
              <a:t>and </a:t>
            </a:r>
            <a:r>
              <a:rPr lang="hu-HU" dirty="0" err="1" smtClean="0">
                <a:solidFill>
                  <a:schemeClr val="bg1"/>
                </a:solidFill>
              </a:rPr>
              <a:t>infrastructure</a:t>
            </a:r>
            <a:endParaRPr lang="hu-HU" dirty="0">
              <a:solidFill>
                <a:schemeClr val="bg1"/>
              </a:solidFill>
            </a:endParaRPr>
          </a:p>
          <a:p>
            <a:endParaRPr lang="hu-HU" dirty="0" smtClean="0">
              <a:solidFill>
                <a:schemeClr val="bg1"/>
              </a:solidFill>
            </a:endParaRPr>
          </a:p>
        </p:txBody>
      </p:sp>
      <p:sp>
        <p:nvSpPr>
          <p:cNvPr id="4" name="Tartalom helye 2"/>
          <p:cNvSpPr txBox="1">
            <a:spLocks/>
          </p:cNvSpPr>
          <p:nvPr/>
        </p:nvSpPr>
        <p:spPr>
          <a:xfrm>
            <a:off x="6143546" y="237369"/>
            <a:ext cx="5511834" cy="5352062"/>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2400" b="1" dirty="0" smtClean="0">
                <a:solidFill>
                  <a:srgbClr val="FFC000"/>
                </a:solidFill>
              </a:rPr>
              <a:t>TODAY</a:t>
            </a:r>
          </a:p>
          <a:p>
            <a:pPr lvl="1"/>
            <a:endParaRPr lang="hu-HU" dirty="0" smtClean="0">
              <a:solidFill>
                <a:schemeClr val="bg1"/>
              </a:solidFill>
            </a:endParaRPr>
          </a:p>
          <a:p>
            <a:pPr>
              <a:buFont typeface="Wingdings" panose="05000000000000000000" pitchFamily="2" charset="2"/>
              <a:buChar char="§"/>
            </a:pPr>
            <a:r>
              <a:rPr lang="hu-HU" sz="2400" u="sng" dirty="0" err="1" smtClean="0">
                <a:solidFill>
                  <a:schemeClr val="bg1"/>
                </a:solidFill>
              </a:rPr>
              <a:t>Wise</a:t>
            </a:r>
            <a:r>
              <a:rPr lang="hu-HU" sz="2400" u="sng" dirty="0" smtClean="0">
                <a:solidFill>
                  <a:schemeClr val="bg1"/>
                </a:solidFill>
              </a:rPr>
              <a:t> </a:t>
            </a:r>
            <a:r>
              <a:rPr lang="hu-HU" sz="2400" u="sng" dirty="0" err="1" smtClean="0">
                <a:solidFill>
                  <a:schemeClr val="bg1"/>
                </a:solidFill>
              </a:rPr>
              <a:t>Persons</a:t>
            </a:r>
            <a:r>
              <a:rPr lang="hu-HU" sz="2400" u="sng" dirty="0" smtClean="0">
                <a:solidFill>
                  <a:schemeClr val="bg1"/>
                </a:solidFill>
              </a:rPr>
              <a:t> Group</a:t>
            </a:r>
          </a:p>
          <a:p>
            <a:pPr marL="457200" lvl="1" indent="0">
              <a:buNone/>
            </a:pPr>
            <a:endParaRPr lang="hu-HU" dirty="0" smtClean="0">
              <a:solidFill>
                <a:schemeClr val="bg1"/>
              </a:solidFill>
            </a:endParaRPr>
          </a:p>
          <a:p>
            <a:pPr marL="457200" lvl="1" indent="0">
              <a:buNone/>
            </a:pPr>
            <a:r>
              <a:rPr lang="hu-HU" dirty="0" smtClean="0">
                <a:solidFill>
                  <a:srgbClr val="FFC000"/>
                </a:solidFill>
              </a:rPr>
              <a:t>FROM</a:t>
            </a:r>
          </a:p>
          <a:p>
            <a:pPr marL="457200" lvl="1" indent="0">
              <a:buNone/>
            </a:pPr>
            <a:r>
              <a:rPr lang="hu-HU" dirty="0" smtClean="0">
                <a:solidFill>
                  <a:schemeClr val="bg1"/>
                </a:solidFill>
              </a:rPr>
              <a:t>a less </a:t>
            </a:r>
            <a:r>
              <a:rPr lang="hu-HU" dirty="0" err="1" smtClean="0">
                <a:solidFill>
                  <a:schemeClr val="bg1"/>
                </a:solidFill>
              </a:rPr>
              <a:t>efficient</a:t>
            </a:r>
            <a:r>
              <a:rPr lang="hu-HU" dirty="0" smtClean="0">
                <a:solidFill>
                  <a:schemeClr val="bg1"/>
                </a:solidFill>
              </a:rPr>
              <a:t> </a:t>
            </a:r>
            <a:r>
              <a:rPr lang="hu-HU" dirty="0" err="1" smtClean="0">
                <a:solidFill>
                  <a:schemeClr val="bg1"/>
                </a:solidFill>
              </a:rPr>
              <a:t>State-based</a:t>
            </a:r>
            <a:r>
              <a:rPr lang="hu-HU" dirty="0" smtClean="0">
                <a:solidFill>
                  <a:schemeClr val="bg1"/>
                </a:solidFill>
              </a:rPr>
              <a:t> ATM sector and </a:t>
            </a:r>
            <a:r>
              <a:rPr lang="hu-HU" dirty="0" err="1" smtClean="0">
                <a:solidFill>
                  <a:schemeClr val="bg1"/>
                </a:solidFill>
              </a:rPr>
              <a:t>infrastructure</a:t>
            </a:r>
            <a:endParaRPr lang="hu-HU" dirty="0" smtClean="0">
              <a:solidFill>
                <a:schemeClr val="bg1"/>
              </a:solidFill>
            </a:endParaRPr>
          </a:p>
          <a:p>
            <a:pPr marL="457200" lvl="1" indent="0">
              <a:buNone/>
            </a:pPr>
            <a:r>
              <a:rPr lang="hu-HU" dirty="0" smtClean="0">
                <a:solidFill>
                  <a:srgbClr val="FFC000"/>
                </a:solidFill>
              </a:rPr>
              <a:t>TO</a:t>
            </a:r>
          </a:p>
          <a:p>
            <a:pPr marL="457200" lvl="1" indent="0">
              <a:buNone/>
            </a:pPr>
            <a:r>
              <a:rPr lang="hu-HU" dirty="0" smtClean="0">
                <a:solidFill>
                  <a:srgbClr val="00B0F0"/>
                </a:solidFill>
              </a:rPr>
              <a:t>a </a:t>
            </a:r>
            <a:r>
              <a:rPr lang="hu-HU" dirty="0" err="1" smtClean="0">
                <a:solidFill>
                  <a:srgbClr val="00B0F0"/>
                </a:solidFill>
              </a:rPr>
              <a:t>brand</a:t>
            </a:r>
            <a:r>
              <a:rPr lang="hu-HU" dirty="0" smtClean="0">
                <a:solidFill>
                  <a:srgbClr val="00B0F0"/>
                </a:solidFill>
              </a:rPr>
              <a:t> new, </a:t>
            </a:r>
            <a:r>
              <a:rPr lang="hu-HU" dirty="0" err="1" smtClean="0">
                <a:solidFill>
                  <a:srgbClr val="00B0F0"/>
                </a:solidFill>
              </a:rPr>
              <a:t>supra-national</a:t>
            </a:r>
            <a:r>
              <a:rPr lang="hu-HU" dirty="0" smtClean="0">
                <a:solidFill>
                  <a:srgbClr val="00B0F0"/>
                </a:solidFill>
              </a:rPr>
              <a:t> </a:t>
            </a:r>
            <a:r>
              <a:rPr lang="hu-HU" dirty="0" err="1" smtClean="0">
                <a:solidFill>
                  <a:srgbClr val="00B0F0"/>
                </a:solidFill>
              </a:rPr>
              <a:t>aviation</a:t>
            </a:r>
            <a:r>
              <a:rPr lang="hu-HU" dirty="0" smtClean="0">
                <a:solidFill>
                  <a:srgbClr val="00B0F0"/>
                </a:solidFill>
              </a:rPr>
              <a:t> </a:t>
            </a:r>
            <a:r>
              <a:rPr lang="hu-HU" dirty="0" err="1" smtClean="0">
                <a:solidFill>
                  <a:srgbClr val="00B0F0"/>
                </a:solidFill>
              </a:rPr>
              <a:t>system</a:t>
            </a:r>
            <a:r>
              <a:rPr lang="hu-HU" dirty="0" smtClean="0">
                <a:solidFill>
                  <a:schemeClr val="bg1"/>
                </a:solidFill>
              </a:rPr>
              <a:t> </a:t>
            </a:r>
            <a:r>
              <a:rPr lang="hu-HU" dirty="0">
                <a:solidFill>
                  <a:schemeClr val="bg1"/>
                </a:solidFill>
              </a:rPr>
              <a:t>and </a:t>
            </a:r>
            <a:r>
              <a:rPr lang="hu-HU" dirty="0" err="1" smtClean="0">
                <a:solidFill>
                  <a:schemeClr val="bg1"/>
                </a:solidFill>
              </a:rPr>
              <a:t>infrastructure</a:t>
            </a:r>
            <a:r>
              <a:rPr lang="hu-HU" dirty="0" smtClean="0">
                <a:solidFill>
                  <a:schemeClr val="bg1"/>
                </a:solidFill>
              </a:rPr>
              <a:t>, </a:t>
            </a:r>
            <a:r>
              <a:rPr lang="hu-HU" dirty="0" err="1" smtClean="0">
                <a:solidFill>
                  <a:schemeClr val="bg1"/>
                </a:solidFill>
              </a:rPr>
              <a:t>increasingly</a:t>
            </a:r>
            <a:r>
              <a:rPr lang="hu-HU" dirty="0" smtClean="0">
                <a:solidFill>
                  <a:schemeClr val="bg1"/>
                </a:solidFill>
              </a:rPr>
              <a:t> </a:t>
            </a:r>
            <a:r>
              <a:rPr lang="hu-HU" dirty="0" err="1" smtClean="0">
                <a:solidFill>
                  <a:schemeClr val="bg1"/>
                </a:solidFill>
              </a:rPr>
              <a:t>based</a:t>
            </a:r>
            <a:r>
              <a:rPr lang="hu-HU" dirty="0" smtClean="0">
                <a:solidFill>
                  <a:schemeClr val="bg1"/>
                </a:solidFill>
              </a:rPr>
              <a:t> </a:t>
            </a:r>
            <a:r>
              <a:rPr lang="hu-HU" dirty="0" err="1" smtClean="0">
                <a:solidFill>
                  <a:schemeClr val="bg1"/>
                </a:solidFill>
              </a:rPr>
              <a:t>on</a:t>
            </a:r>
            <a:r>
              <a:rPr lang="hu-HU" dirty="0" smtClean="0">
                <a:solidFill>
                  <a:schemeClr val="bg1"/>
                </a:solidFill>
              </a:rPr>
              <a:t> market </a:t>
            </a:r>
            <a:r>
              <a:rPr lang="hu-HU" dirty="0" err="1" smtClean="0">
                <a:solidFill>
                  <a:schemeClr val="bg1"/>
                </a:solidFill>
              </a:rPr>
              <a:t>mechanisms</a:t>
            </a:r>
            <a:endParaRPr lang="hu-HU" dirty="0" smtClean="0">
              <a:solidFill>
                <a:schemeClr val="bg1"/>
              </a:solidFill>
            </a:endParaRPr>
          </a:p>
          <a:p>
            <a:pPr marL="457200" lvl="1" indent="0">
              <a:buNone/>
            </a:pPr>
            <a:endParaRPr lang="hu-HU" dirty="0">
              <a:solidFill>
                <a:schemeClr val="bg1"/>
              </a:solidFill>
            </a:endParaRPr>
          </a:p>
          <a:p>
            <a:pPr>
              <a:buFont typeface="Wingdings" panose="05000000000000000000" pitchFamily="2" charset="2"/>
              <a:buChar char="§"/>
            </a:pPr>
            <a:r>
              <a:rPr lang="hu-HU" sz="2400" dirty="0" smtClean="0">
                <a:solidFill>
                  <a:schemeClr val="bg1"/>
                </a:solidFill>
              </a:rPr>
              <a:t>More </a:t>
            </a:r>
            <a:r>
              <a:rPr lang="hu-HU" sz="2400" dirty="0" err="1" smtClean="0">
                <a:solidFill>
                  <a:schemeClr val="bg1"/>
                </a:solidFill>
              </a:rPr>
              <a:t>imminent</a:t>
            </a:r>
            <a:r>
              <a:rPr lang="hu-HU" sz="2400" dirty="0" smtClean="0">
                <a:solidFill>
                  <a:schemeClr val="bg1"/>
                </a:solidFill>
              </a:rPr>
              <a:t> </a:t>
            </a:r>
            <a:r>
              <a:rPr lang="hu-HU" sz="2400" dirty="0" err="1" smtClean="0">
                <a:solidFill>
                  <a:schemeClr val="bg1"/>
                </a:solidFill>
              </a:rPr>
              <a:t>global</a:t>
            </a:r>
            <a:r>
              <a:rPr lang="hu-HU" sz="2400" dirty="0" smtClean="0">
                <a:solidFill>
                  <a:schemeClr val="bg1"/>
                </a:solidFill>
              </a:rPr>
              <a:t> </a:t>
            </a:r>
            <a:r>
              <a:rPr lang="hu-HU" sz="2400" dirty="0" err="1" smtClean="0">
                <a:solidFill>
                  <a:schemeClr val="bg1"/>
                </a:solidFill>
              </a:rPr>
              <a:t>challenges</a:t>
            </a:r>
            <a:endParaRPr lang="hu-HU" sz="2400" dirty="0" smtClean="0">
              <a:solidFill>
                <a:schemeClr val="bg1"/>
              </a:solidFill>
            </a:endParaRPr>
          </a:p>
          <a:p>
            <a:pPr marL="0" indent="0">
              <a:buNone/>
            </a:pPr>
            <a:endParaRPr lang="hu-HU" sz="2600" dirty="0" smtClean="0">
              <a:solidFill>
                <a:schemeClr val="bg1"/>
              </a:solidFill>
            </a:endParaRPr>
          </a:p>
        </p:txBody>
      </p:sp>
    </p:spTree>
    <p:extLst>
      <p:ext uri="{BB962C8B-B14F-4D97-AF65-F5344CB8AC3E}">
        <p14:creationId xmlns:p14="http://schemas.microsoft.com/office/powerpoint/2010/main" val="131189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2" name="Szövegdoboz 11"/>
          <p:cNvSpPr txBox="1"/>
          <p:nvPr/>
        </p:nvSpPr>
        <p:spPr>
          <a:xfrm>
            <a:off x="68124" y="1965286"/>
            <a:ext cx="3926666" cy="3967586"/>
          </a:xfrm>
          <a:prstGeom prst="rect">
            <a:avLst/>
          </a:prstGeom>
          <a:noFill/>
        </p:spPr>
        <p:txBody>
          <a:bodyPr wrap="square" rtlCol="0">
            <a:noAutofit/>
          </a:bodyPr>
          <a:lstStyle/>
          <a:p>
            <a:r>
              <a:rPr lang="hu-HU" u="sng" dirty="0" smtClean="0">
                <a:solidFill>
                  <a:srgbClr val="FFC000"/>
                </a:solidFill>
              </a:rPr>
              <a:t>Market </a:t>
            </a:r>
            <a:r>
              <a:rPr lang="hu-HU" u="sng" dirty="0" err="1" smtClean="0">
                <a:solidFill>
                  <a:srgbClr val="FFC000"/>
                </a:solidFill>
              </a:rPr>
              <a:t>aspect</a:t>
            </a:r>
            <a:endParaRPr lang="hu-HU" u="sng" dirty="0" smtClean="0">
              <a:solidFill>
                <a:srgbClr val="FFC000"/>
              </a:solidFill>
            </a:endParaRPr>
          </a:p>
          <a:p>
            <a:pPr marL="285750" indent="-285750">
              <a:buFont typeface="Wingdings" panose="05000000000000000000" pitchFamily="2" charset="2"/>
              <a:buChar char="§"/>
            </a:pPr>
            <a:r>
              <a:rPr lang="hu-HU" dirty="0" smtClean="0">
                <a:solidFill>
                  <a:schemeClr val="bg1"/>
                </a:solidFill>
              </a:rPr>
              <a:t>New </a:t>
            </a:r>
            <a:r>
              <a:rPr lang="hu-HU" dirty="0" err="1" smtClean="0">
                <a:solidFill>
                  <a:schemeClr val="bg1"/>
                </a:solidFill>
              </a:rPr>
              <a:t>entrants</a:t>
            </a:r>
            <a:r>
              <a:rPr lang="hu-HU" dirty="0" smtClean="0">
                <a:solidFill>
                  <a:schemeClr val="bg1"/>
                </a:solidFill>
              </a:rPr>
              <a:t>, new </a:t>
            </a:r>
            <a:r>
              <a:rPr lang="hu-HU" dirty="0" err="1" smtClean="0">
                <a:solidFill>
                  <a:schemeClr val="bg1"/>
                </a:solidFill>
              </a:rPr>
              <a:t>markets</a:t>
            </a:r>
            <a:r>
              <a:rPr lang="hu-HU" dirty="0" smtClean="0">
                <a:solidFill>
                  <a:schemeClr val="bg1"/>
                </a:solidFill>
              </a:rPr>
              <a:t>, </a:t>
            </a:r>
            <a:r>
              <a:rPr lang="hu-HU" dirty="0" err="1" smtClean="0">
                <a:solidFill>
                  <a:schemeClr val="bg1"/>
                </a:solidFill>
              </a:rPr>
              <a:t>globalization</a:t>
            </a:r>
            <a:endParaRPr lang="hu-HU" dirty="0" smtClean="0">
              <a:solidFill>
                <a:schemeClr val="bg1"/>
              </a:solidFill>
            </a:endParaRPr>
          </a:p>
          <a:p>
            <a:pPr marL="800100" lvl="1" indent="-342900">
              <a:lnSpc>
                <a:spcPct val="107000"/>
              </a:lnSpc>
              <a:buFont typeface="Wingdings" panose="05000000000000000000" pitchFamily="2" charset="2"/>
              <a:buChar char=""/>
              <a:tabLst>
                <a:tab pos="1365250" algn="l"/>
              </a:tabLst>
            </a:pPr>
            <a:r>
              <a:rPr lang="hu-HU" dirty="0" err="1" smtClean="0">
                <a:solidFill>
                  <a:schemeClr val="bg1"/>
                </a:solidFill>
                <a:ea typeface="Calibri" panose="020F0502020204030204" pitchFamily="34" charset="0"/>
                <a:cs typeface="Times New Roman" panose="02020603050405020304" pitchFamily="18" charset="0"/>
              </a:rPr>
              <a:t>Drones</a:t>
            </a:r>
            <a:endParaRPr lang="hu-HU" dirty="0">
              <a:solidFill>
                <a:schemeClr val="bg1"/>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err="1" smtClean="0">
                <a:solidFill>
                  <a:schemeClr val="bg1"/>
                </a:solidFill>
                <a:ea typeface="Calibri" panose="020F0502020204030204" pitchFamily="34" charset="0"/>
                <a:cs typeface="Times New Roman" panose="02020603050405020304" pitchFamily="18" charset="0"/>
              </a:rPr>
              <a:t>Higher</a:t>
            </a:r>
            <a:r>
              <a:rPr lang="hu-HU" dirty="0" smtClean="0">
                <a:solidFill>
                  <a:schemeClr val="bg1"/>
                </a:solidFill>
                <a:ea typeface="Calibri" panose="020F0502020204030204" pitchFamily="34" charset="0"/>
                <a:cs typeface="Times New Roman" panose="02020603050405020304" pitchFamily="18" charset="0"/>
              </a:rPr>
              <a:t> </a:t>
            </a:r>
            <a:r>
              <a:rPr lang="hu-HU" dirty="0" err="1" smtClean="0">
                <a:solidFill>
                  <a:schemeClr val="bg1"/>
                </a:solidFill>
                <a:ea typeface="Calibri" panose="020F0502020204030204" pitchFamily="34" charset="0"/>
                <a:cs typeface="Times New Roman" panose="02020603050405020304" pitchFamily="18" charset="0"/>
              </a:rPr>
              <a:t>Airspace</a:t>
            </a:r>
            <a:r>
              <a:rPr lang="hu-HU" dirty="0" smtClean="0">
                <a:solidFill>
                  <a:schemeClr val="bg1"/>
                </a:solidFill>
                <a:ea typeface="Calibri" panose="020F0502020204030204" pitchFamily="34" charset="0"/>
                <a:cs typeface="Times New Roman" panose="02020603050405020304" pitchFamily="18" charset="0"/>
              </a:rPr>
              <a:t> </a:t>
            </a:r>
            <a:r>
              <a:rPr lang="hu-HU" dirty="0" err="1" smtClean="0">
                <a:solidFill>
                  <a:schemeClr val="bg1"/>
                </a:solidFill>
                <a:ea typeface="Calibri" panose="020F0502020204030204" pitchFamily="34" charset="0"/>
                <a:cs typeface="Times New Roman" panose="02020603050405020304" pitchFamily="18" charset="0"/>
              </a:rPr>
              <a:t>operations</a:t>
            </a:r>
            <a:endParaRPr lang="hu-HU" dirty="0">
              <a:solidFill>
                <a:schemeClr val="bg1"/>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smtClean="0">
                <a:solidFill>
                  <a:schemeClr val="bg1"/>
                </a:solidFill>
                <a:ea typeface="Calibri" panose="020F0502020204030204" pitchFamily="34" charset="0"/>
                <a:cs typeface="Times New Roman" panose="02020603050405020304" pitchFamily="18" charset="0"/>
              </a:rPr>
              <a:t>Digital </a:t>
            </a:r>
            <a:r>
              <a:rPr lang="hu-HU" dirty="0" err="1" smtClean="0">
                <a:solidFill>
                  <a:schemeClr val="bg1"/>
                </a:solidFill>
                <a:ea typeface="Calibri" panose="020F0502020204030204" pitchFamily="34" charset="0"/>
                <a:cs typeface="Times New Roman" panose="02020603050405020304" pitchFamily="18" charset="0"/>
              </a:rPr>
              <a:t>infrastructure</a:t>
            </a:r>
            <a:r>
              <a:rPr lang="hu-HU" dirty="0" smtClean="0">
                <a:solidFill>
                  <a:schemeClr val="bg1"/>
                </a:solidFill>
                <a:ea typeface="Calibri" panose="020F0502020204030204" pitchFamily="34" charset="0"/>
                <a:cs typeface="Times New Roman" panose="02020603050405020304" pitchFamily="18" charset="0"/>
              </a:rPr>
              <a:t> </a:t>
            </a:r>
            <a:r>
              <a:rPr lang="hu-HU" dirty="0" err="1" smtClean="0">
                <a:solidFill>
                  <a:schemeClr val="bg1"/>
                </a:solidFill>
                <a:ea typeface="Calibri" panose="020F0502020204030204" pitchFamily="34" charset="0"/>
                <a:cs typeface="Times New Roman" panose="02020603050405020304" pitchFamily="18" charset="0"/>
              </a:rPr>
              <a:t>providers</a:t>
            </a:r>
            <a:endParaRPr lang="hu-HU" dirty="0" smtClean="0">
              <a:solidFill>
                <a:schemeClr val="bg1"/>
              </a:solidFill>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smtClean="0">
                <a:solidFill>
                  <a:schemeClr val="bg1"/>
                </a:solidFill>
                <a:cs typeface="Times New Roman" panose="02020603050405020304" pitchFamily="18" charset="0"/>
              </a:rPr>
              <a:t>New </a:t>
            </a:r>
            <a:r>
              <a:rPr lang="hu-HU" dirty="0" err="1" smtClean="0">
                <a:solidFill>
                  <a:schemeClr val="bg1"/>
                </a:solidFill>
                <a:cs typeface="Times New Roman" panose="02020603050405020304" pitchFamily="18" charset="0"/>
              </a:rPr>
              <a:t>types</a:t>
            </a:r>
            <a:r>
              <a:rPr lang="hu-HU" dirty="0" smtClean="0">
                <a:solidFill>
                  <a:schemeClr val="bg1"/>
                </a:solidFill>
                <a:cs typeface="Times New Roman" panose="02020603050405020304" pitchFamily="18" charset="0"/>
              </a:rPr>
              <a:t> of </a:t>
            </a:r>
            <a:r>
              <a:rPr lang="hu-HU" dirty="0" err="1" smtClean="0">
                <a:solidFill>
                  <a:schemeClr val="bg1"/>
                </a:solidFill>
                <a:cs typeface="Times New Roman" panose="02020603050405020304" pitchFamily="18" charset="0"/>
              </a:rPr>
              <a:t>services</a:t>
            </a:r>
            <a:endParaRPr lang="hu-HU" dirty="0" smtClean="0">
              <a:solidFill>
                <a:schemeClr val="bg1"/>
              </a:solidFill>
              <a:cs typeface="Times New Roman" panose="02020603050405020304" pitchFamily="18" charset="0"/>
            </a:endParaRPr>
          </a:p>
          <a:p>
            <a:pPr marL="285750" indent="-285750">
              <a:lnSpc>
                <a:spcPct val="107000"/>
              </a:lnSpc>
              <a:buFont typeface="Wingdings" panose="05000000000000000000" pitchFamily="2" charset="2"/>
              <a:buChar char="§"/>
              <a:tabLst>
                <a:tab pos="1365250" algn="l"/>
              </a:tabLst>
            </a:pPr>
            <a:r>
              <a:rPr lang="hu-HU" dirty="0" err="1" smtClean="0">
                <a:solidFill>
                  <a:schemeClr val="bg1"/>
                </a:solidFill>
                <a:cs typeface="Times New Roman" panose="02020603050405020304" pitchFamily="18" charset="0"/>
              </a:rPr>
              <a:t>Tech</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industry</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may</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rewrite</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how</a:t>
            </a:r>
            <a:r>
              <a:rPr lang="hu-HU" dirty="0" smtClean="0">
                <a:solidFill>
                  <a:schemeClr val="bg1"/>
                </a:solidFill>
                <a:cs typeface="Times New Roman" panose="02020603050405020304" pitchFamily="18" charset="0"/>
              </a:rPr>
              <a:t> ATM is </a:t>
            </a:r>
            <a:r>
              <a:rPr lang="hu-HU" dirty="0" err="1" smtClean="0">
                <a:solidFill>
                  <a:schemeClr val="bg1"/>
                </a:solidFill>
                <a:cs typeface="Times New Roman" panose="02020603050405020304" pitchFamily="18" charset="0"/>
              </a:rPr>
              <a:t>provided</a:t>
            </a:r>
            <a:r>
              <a:rPr lang="hu-HU" dirty="0" smtClean="0">
                <a:solidFill>
                  <a:schemeClr val="bg1"/>
                </a:solidFill>
                <a:cs typeface="Times New Roman" panose="02020603050405020304" pitchFamily="18" charset="0"/>
              </a:rPr>
              <a:t> </a:t>
            </a:r>
            <a:endParaRPr lang="hu-HU" dirty="0">
              <a:solidFill>
                <a:schemeClr val="bg1"/>
              </a:solidFill>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smtClean="0">
                <a:solidFill>
                  <a:schemeClr val="bg1"/>
                </a:solidFill>
                <a:cs typeface="Times New Roman" panose="02020603050405020304" pitchFamily="18" charset="0"/>
              </a:rPr>
              <a:t>New </a:t>
            </a:r>
            <a:r>
              <a:rPr lang="hu-HU" dirty="0" err="1" smtClean="0">
                <a:solidFill>
                  <a:schemeClr val="bg1"/>
                </a:solidFill>
                <a:cs typeface="Times New Roman" panose="02020603050405020304" pitchFamily="18" charset="0"/>
              </a:rPr>
              <a:t>digital</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platforms</a:t>
            </a:r>
            <a:endParaRPr lang="hu-HU" dirty="0" smtClean="0">
              <a:solidFill>
                <a:schemeClr val="bg1"/>
              </a:solidFill>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err="1" smtClean="0">
                <a:solidFill>
                  <a:schemeClr val="bg1"/>
                </a:solidFill>
                <a:cs typeface="Times New Roman" panose="02020603050405020304" pitchFamily="18" charset="0"/>
              </a:rPr>
              <a:t>Automation</a:t>
            </a:r>
            <a:endParaRPr lang="hu-HU" dirty="0" smtClean="0">
              <a:solidFill>
                <a:schemeClr val="bg1"/>
              </a:solidFill>
              <a:cs typeface="Times New Roman" panose="02020603050405020304" pitchFamily="18" charset="0"/>
            </a:endParaRPr>
          </a:p>
          <a:p>
            <a:pPr marL="800100" lvl="1" indent="-342900">
              <a:lnSpc>
                <a:spcPct val="107000"/>
              </a:lnSpc>
              <a:buFont typeface="Wingdings" panose="05000000000000000000" pitchFamily="2" charset="2"/>
              <a:buChar char=""/>
              <a:tabLst>
                <a:tab pos="1365250" algn="l"/>
              </a:tabLst>
            </a:pPr>
            <a:r>
              <a:rPr lang="hu-HU" dirty="0" err="1" smtClean="0">
                <a:solidFill>
                  <a:schemeClr val="bg1"/>
                </a:solidFill>
                <a:cs typeface="Times New Roman" panose="02020603050405020304" pitchFamily="18" charset="0"/>
              </a:rPr>
              <a:t>Virtualization</a:t>
            </a:r>
            <a:endParaRPr lang="hu-HU" dirty="0" smtClean="0">
              <a:solidFill>
                <a:schemeClr val="bg1"/>
              </a:solidFill>
              <a:cs typeface="Times New Roman" panose="02020603050405020304" pitchFamily="18" charset="0"/>
            </a:endParaRPr>
          </a:p>
          <a:p>
            <a:pPr marL="342900" indent="-342900">
              <a:lnSpc>
                <a:spcPct val="107000"/>
              </a:lnSpc>
              <a:buFont typeface="Wingdings" panose="05000000000000000000" pitchFamily="2" charset="2"/>
              <a:buChar char="§"/>
              <a:tabLst>
                <a:tab pos="1365250" algn="l"/>
              </a:tabLst>
            </a:pPr>
            <a:r>
              <a:rPr lang="hu-HU" dirty="0" err="1" smtClean="0">
                <a:solidFill>
                  <a:schemeClr val="bg1"/>
                </a:solidFill>
                <a:cs typeface="Times New Roman" panose="02020603050405020304" pitchFamily="18" charset="0"/>
              </a:rPr>
              <a:t>Disappearing</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sectoral</a:t>
            </a:r>
            <a:r>
              <a:rPr lang="hu-HU" dirty="0" smtClean="0">
                <a:solidFill>
                  <a:schemeClr val="bg1"/>
                </a:solidFill>
                <a:cs typeface="Times New Roman" panose="02020603050405020304" pitchFamily="18" charset="0"/>
              </a:rPr>
              <a:t> </a:t>
            </a:r>
            <a:r>
              <a:rPr lang="hu-HU" dirty="0" err="1" smtClean="0">
                <a:solidFill>
                  <a:schemeClr val="bg1"/>
                </a:solidFill>
                <a:cs typeface="Times New Roman" panose="02020603050405020304" pitchFamily="18" charset="0"/>
              </a:rPr>
              <a:t>boundaries</a:t>
            </a:r>
            <a:endParaRPr lang="hu-HU" dirty="0" smtClean="0">
              <a:solidFill>
                <a:schemeClr val="bg1"/>
              </a:solidFill>
              <a:cs typeface="Times New Roman" panose="02020603050405020304" pitchFamily="18" charset="0"/>
            </a:endParaRPr>
          </a:p>
          <a:p>
            <a:endParaRPr lang="hu-HU" dirty="0">
              <a:solidFill>
                <a:schemeClr val="bg1"/>
              </a:solidFill>
            </a:endParaRPr>
          </a:p>
        </p:txBody>
      </p:sp>
      <p:sp>
        <p:nvSpPr>
          <p:cNvPr id="2" name="Cím 1"/>
          <p:cNvSpPr>
            <a:spLocks noGrp="1"/>
          </p:cNvSpPr>
          <p:nvPr>
            <p:ph type="title"/>
          </p:nvPr>
        </p:nvSpPr>
        <p:spPr>
          <a:xfrm>
            <a:off x="251741" y="5937512"/>
            <a:ext cx="11804702" cy="789465"/>
          </a:xfrm>
        </p:spPr>
        <p:txBody>
          <a:bodyPr anchor="b"/>
          <a:lstStyle/>
          <a:p>
            <a:r>
              <a:rPr lang="hu-HU" dirty="0" smtClean="0">
                <a:solidFill>
                  <a:srgbClr val="FFC000"/>
                </a:solidFill>
              </a:rPr>
              <a:t>COMPLEXITY</a:t>
            </a:r>
            <a:endParaRPr lang="hu-HU" dirty="0">
              <a:solidFill>
                <a:srgbClr val="FFC000"/>
              </a:solidFill>
            </a:endParaRPr>
          </a:p>
        </p:txBody>
      </p:sp>
      <p:sp>
        <p:nvSpPr>
          <p:cNvPr id="4" name="Lekerekített téglalap 3"/>
          <p:cNvSpPr/>
          <p:nvPr/>
        </p:nvSpPr>
        <p:spPr>
          <a:xfrm>
            <a:off x="4880939" y="1147019"/>
            <a:ext cx="3804008" cy="5579957"/>
          </a:xfrm>
          <a:prstGeom prst="roundRect">
            <a:avLst/>
          </a:prstGeom>
          <a:solidFill>
            <a:srgbClr val="00B0F0">
              <a:alpha val="30000"/>
            </a:srgbClr>
          </a:solidFill>
          <a:ln>
            <a:solidFill>
              <a:schemeClr val="tx1"/>
            </a:solidFill>
          </a:ln>
        </p:spPr>
        <p:txBody>
          <a:bodyPr wrap="square" lIns="36000" tIns="36000" rIns="36000" bIns="36000" rtlCol="0" anchor="ctr" anchorCtr="0">
            <a:noAutofit/>
          </a:bodyPr>
          <a:lstStyle/>
          <a:p>
            <a:pPr algn="ctr" eaLnBrk="0" fontAlgn="base" hangingPunct="0">
              <a:lnSpc>
                <a:spcPts val="1400"/>
              </a:lnSpc>
              <a:spcBef>
                <a:spcPct val="0"/>
              </a:spcBef>
              <a:spcAft>
                <a:spcPct val="0"/>
              </a:spcAft>
            </a:pPr>
            <a:endParaRPr kumimoji="1" lang="hu-HU" sz="4000" spc="400" dirty="0" smtClean="0">
              <a:solidFill>
                <a:schemeClr val="bg1"/>
              </a:solidFill>
            </a:endParaRPr>
          </a:p>
          <a:p>
            <a:pPr algn="ctr" eaLnBrk="0" fontAlgn="base" hangingPunct="0">
              <a:lnSpc>
                <a:spcPts val="1400"/>
              </a:lnSpc>
              <a:spcBef>
                <a:spcPct val="0"/>
              </a:spcBef>
              <a:spcAft>
                <a:spcPct val="0"/>
              </a:spcAft>
            </a:pPr>
            <a:endParaRPr kumimoji="1" lang="hu-HU" sz="4000" spc="400" dirty="0">
              <a:solidFill>
                <a:schemeClr val="bg1"/>
              </a:solidFill>
            </a:endParaRPr>
          </a:p>
          <a:p>
            <a:pPr algn="ctr" eaLnBrk="0" fontAlgn="base" hangingPunct="0">
              <a:lnSpc>
                <a:spcPts val="1400"/>
              </a:lnSpc>
              <a:spcBef>
                <a:spcPct val="0"/>
              </a:spcBef>
              <a:spcAft>
                <a:spcPct val="0"/>
              </a:spcAft>
            </a:pPr>
            <a:r>
              <a:rPr kumimoji="1" lang="hu-HU" sz="4000" u="sng" spc="400" dirty="0" smtClean="0">
                <a:solidFill>
                  <a:schemeClr val="bg1"/>
                </a:solidFill>
              </a:rPr>
              <a:t>ATM Policy</a:t>
            </a:r>
          </a:p>
          <a:p>
            <a:pPr algn="ctr" eaLnBrk="0" fontAlgn="base" hangingPunct="0">
              <a:lnSpc>
                <a:spcPts val="1400"/>
              </a:lnSpc>
              <a:spcBef>
                <a:spcPct val="0"/>
              </a:spcBef>
              <a:spcAft>
                <a:spcPct val="0"/>
              </a:spcAft>
            </a:pPr>
            <a:endParaRPr kumimoji="1" lang="hu-HU" sz="4000" spc="400" dirty="0">
              <a:solidFill>
                <a:schemeClr val="bg1"/>
              </a:solidFill>
            </a:endParaRPr>
          </a:p>
          <a:p>
            <a:pPr marL="285750" indent="-285750">
              <a:buFont typeface="Wingdings" panose="05000000000000000000" pitchFamily="2" charset="2"/>
              <a:buChar char="§"/>
            </a:pPr>
            <a:r>
              <a:rPr lang="hu-HU" sz="2200" dirty="0" err="1" smtClean="0">
                <a:solidFill>
                  <a:schemeClr val="bg1"/>
                </a:solidFill>
              </a:rPr>
              <a:t>Delivery</a:t>
            </a:r>
            <a:r>
              <a:rPr lang="hu-HU" sz="2200" dirty="0" smtClean="0">
                <a:solidFill>
                  <a:schemeClr val="bg1"/>
                </a:solidFill>
              </a:rPr>
              <a:t> </a:t>
            </a:r>
            <a:r>
              <a:rPr lang="hu-HU" sz="2200" dirty="0">
                <a:solidFill>
                  <a:schemeClr val="bg1"/>
                </a:solidFill>
              </a:rPr>
              <a:t>of </a:t>
            </a:r>
            <a:r>
              <a:rPr lang="hu-HU" sz="2200" dirty="0" err="1">
                <a:solidFill>
                  <a:schemeClr val="bg1"/>
                </a:solidFill>
              </a:rPr>
              <a:t>public</a:t>
            </a:r>
            <a:r>
              <a:rPr lang="hu-HU" sz="2200" dirty="0">
                <a:solidFill>
                  <a:schemeClr val="bg1"/>
                </a:solidFill>
              </a:rPr>
              <a:t> </a:t>
            </a:r>
            <a:r>
              <a:rPr lang="hu-HU" sz="2200" dirty="0" err="1">
                <a:solidFill>
                  <a:schemeClr val="bg1"/>
                </a:solidFill>
              </a:rPr>
              <a:t>goods</a:t>
            </a:r>
            <a:endParaRPr lang="hu-HU" sz="2200" dirty="0">
              <a:solidFill>
                <a:schemeClr val="bg1"/>
              </a:solidFill>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ea typeface="Calibri" panose="020F0502020204030204" pitchFamily="34" charset="0"/>
                <a:cs typeface="Times New Roman" panose="02020603050405020304" pitchFamily="18" charset="0"/>
              </a:rPr>
              <a:t>Safety</a:t>
            </a:r>
            <a:endParaRPr lang="hu-HU" sz="2200" dirty="0">
              <a:solidFill>
                <a:schemeClr val="bg1"/>
              </a:solidFill>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ea typeface="Calibri" panose="020F0502020204030204" pitchFamily="34" charset="0"/>
                <a:cs typeface="Times New Roman" panose="02020603050405020304" pitchFamily="18" charset="0"/>
              </a:rPr>
              <a:t>Mobility</a:t>
            </a:r>
            <a:endParaRPr lang="hu-HU" sz="2200" dirty="0">
              <a:solidFill>
                <a:schemeClr val="bg1"/>
              </a:solidFill>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ea typeface="Calibri" panose="020F0502020204030204" pitchFamily="34" charset="0"/>
                <a:cs typeface="Times New Roman" panose="02020603050405020304" pitchFamily="18" charset="0"/>
              </a:rPr>
              <a:t>Capacity</a:t>
            </a:r>
            <a:endParaRPr lang="hu-HU" sz="2200" dirty="0">
              <a:solidFill>
                <a:schemeClr val="bg1"/>
              </a:solidFill>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ea typeface="Calibri" panose="020F0502020204030204" pitchFamily="34" charset="0"/>
                <a:cs typeface="Times New Roman" panose="02020603050405020304" pitchFamily="18" charset="0"/>
              </a:rPr>
              <a:t>Environment</a:t>
            </a:r>
            <a:endParaRPr lang="hu-HU" sz="2200" dirty="0">
              <a:solidFill>
                <a:schemeClr val="bg1"/>
              </a:solidFill>
              <a:ea typeface="Calibri" panose="020F0502020204030204" pitchFamily="34" charset="0"/>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Economic</a:t>
            </a:r>
            <a:r>
              <a:rPr lang="hu-HU" sz="2200" dirty="0">
                <a:solidFill>
                  <a:schemeClr val="bg1"/>
                </a:solidFill>
                <a:cs typeface="Times New Roman" panose="02020603050405020304" pitchFamily="18" charset="0"/>
              </a:rPr>
              <a:t> </a:t>
            </a:r>
            <a:r>
              <a:rPr lang="hu-HU" sz="2200" dirty="0" err="1">
                <a:solidFill>
                  <a:schemeClr val="bg1"/>
                </a:solidFill>
                <a:cs typeface="Times New Roman" panose="02020603050405020304" pitchFamily="18" charset="0"/>
              </a:rPr>
              <a:t>growth</a:t>
            </a:r>
            <a:endParaRPr lang="hu-HU" sz="2200" dirty="0">
              <a:solidFill>
                <a:schemeClr val="bg1"/>
              </a:solidFill>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Competition</a:t>
            </a:r>
            <a:endParaRPr lang="hu-HU" sz="2200" dirty="0">
              <a:solidFill>
                <a:schemeClr val="bg1"/>
              </a:solidFill>
              <a:cs typeface="Times New Roman" panose="02020603050405020304" pitchFamily="18" charset="0"/>
            </a:endParaRPr>
          </a:p>
          <a:p>
            <a:pPr marL="285750" indent="-28575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Infrastructure</a:t>
            </a:r>
            <a:endParaRPr lang="hu-HU" sz="2200" dirty="0">
              <a:solidFill>
                <a:schemeClr val="bg1"/>
              </a:solidFill>
              <a:cs typeface="Times New Roman" panose="02020603050405020304" pitchFamily="18" charset="0"/>
            </a:endParaRPr>
          </a:p>
          <a:p>
            <a:pPr marL="285750" indent="-28575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Competences</a:t>
            </a:r>
            <a:endParaRPr lang="hu-HU" sz="2200" dirty="0">
              <a:solidFill>
                <a:schemeClr val="bg1"/>
              </a:solidFill>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a:solidFill>
                  <a:schemeClr val="bg1"/>
                </a:solidFill>
                <a:cs typeface="Times New Roman" panose="02020603050405020304" pitchFamily="18" charset="0"/>
              </a:rPr>
              <a:t>EU v </a:t>
            </a:r>
            <a:r>
              <a:rPr lang="hu-HU" sz="2200" dirty="0" err="1">
                <a:solidFill>
                  <a:schemeClr val="bg1"/>
                </a:solidFill>
                <a:cs typeface="Times New Roman" panose="02020603050405020304" pitchFamily="18" charset="0"/>
              </a:rPr>
              <a:t>MSs</a:t>
            </a:r>
            <a:endParaRPr lang="hu-HU" sz="2200" dirty="0">
              <a:solidFill>
                <a:schemeClr val="bg1"/>
              </a:solidFill>
              <a:cs typeface="Times New Roman" panose="02020603050405020304" pitchFamily="18" charset="0"/>
            </a:endParaRPr>
          </a:p>
          <a:p>
            <a:pPr marL="285750" indent="-28575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Governance</a:t>
            </a:r>
            <a:endParaRPr lang="hu-HU" sz="2200" dirty="0">
              <a:solidFill>
                <a:schemeClr val="bg1"/>
              </a:solidFill>
              <a:cs typeface="Times New Roman" panose="02020603050405020304" pitchFamily="18" charset="0"/>
            </a:endParaRPr>
          </a:p>
          <a:p>
            <a:pPr marL="800100" lvl="1" indent="-342900" algn="just">
              <a:lnSpc>
                <a:spcPct val="107000"/>
              </a:lnSpc>
              <a:buFont typeface="Wingdings" panose="05000000000000000000" pitchFamily="2" charset="2"/>
              <a:buChar char=""/>
              <a:tabLst>
                <a:tab pos="1365250" algn="l"/>
              </a:tabLst>
            </a:pPr>
            <a:r>
              <a:rPr lang="hu-HU" sz="2200" dirty="0">
                <a:solidFill>
                  <a:schemeClr val="bg1"/>
                </a:solidFill>
                <a:cs typeface="Times New Roman" panose="02020603050405020304" pitchFamily="18" charset="0"/>
              </a:rPr>
              <a:t>Public v </a:t>
            </a:r>
            <a:r>
              <a:rPr lang="hu-HU" sz="2200" dirty="0" err="1">
                <a:solidFill>
                  <a:schemeClr val="bg1"/>
                </a:solidFill>
                <a:cs typeface="Times New Roman" panose="02020603050405020304" pitchFamily="18" charset="0"/>
              </a:rPr>
              <a:t>Private</a:t>
            </a:r>
            <a:endParaRPr lang="hu-HU" sz="2200" dirty="0">
              <a:solidFill>
                <a:schemeClr val="bg1"/>
              </a:solidFill>
              <a:cs typeface="Times New Roman" panose="02020603050405020304" pitchFamily="18" charset="0"/>
            </a:endParaRPr>
          </a:p>
          <a:p>
            <a:pPr marL="342900" indent="-342900" algn="just">
              <a:lnSpc>
                <a:spcPct val="107000"/>
              </a:lnSpc>
              <a:buFont typeface="Wingdings" panose="05000000000000000000" pitchFamily="2" charset="2"/>
              <a:buChar char="§"/>
              <a:tabLst>
                <a:tab pos="1365250" algn="l"/>
              </a:tabLst>
            </a:pPr>
            <a:r>
              <a:rPr lang="hu-HU" sz="2200" dirty="0" err="1">
                <a:solidFill>
                  <a:schemeClr val="bg1"/>
                </a:solidFill>
                <a:cs typeface="Times New Roman" panose="02020603050405020304" pitchFamily="18" charset="0"/>
              </a:rPr>
              <a:t>State</a:t>
            </a:r>
            <a:r>
              <a:rPr lang="hu-HU" sz="2200" dirty="0">
                <a:solidFill>
                  <a:schemeClr val="bg1"/>
                </a:solidFill>
                <a:cs typeface="Times New Roman" panose="02020603050405020304" pitchFamily="18" charset="0"/>
              </a:rPr>
              <a:t> </a:t>
            </a:r>
            <a:r>
              <a:rPr lang="hu-HU" sz="2200" dirty="0" err="1">
                <a:solidFill>
                  <a:schemeClr val="bg1"/>
                </a:solidFill>
                <a:cs typeface="Times New Roman" panose="02020603050405020304" pitchFamily="18" charset="0"/>
              </a:rPr>
              <a:t>functions</a:t>
            </a:r>
            <a:r>
              <a:rPr lang="hu-HU" sz="2200" dirty="0">
                <a:solidFill>
                  <a:schemeClr val="bg1"/>
                </a:solidFill>
                <a:cs typeface="Times New Roman" panose="02020603050405020304" pitchFamily="18" charset="0"/>
              </a:rPr>
              <a:t> v </a:t>
            </a:r>
            <a:r>
              <a:rPr lang="hu-HU" sz="2200" dirty="0" smtClean="0">
                <a:solidFill>
                  <a:schemeClr val="bg1"/>
                </a:solidFill>
                <a:cs typeface="Times New Roman" panose="02020603050405020304" pitchFamily="18" charset="0"/>
              </a:rPr>
              <a:t>Market</a:t>
            </a:r>
          </a:p>
        </p:txBody>
      </p:sp>
      <p:sp>
        <p:nvSpPr>
          <p:cNvPr id="6" name="Jobbra nyíl 5"/>
          <p:cNvSpPr/>
          <p:nvPr/>
        </p:nvSpPr>
        <p:spPr>
          <a:xfrm rot="8702783">
            <a:off x="8670750" y="1071035"/>
            <a:ext cx="1408338" cy="790414"/>
          </a:xfrm>
          <a:prstGeom prst="rightArrow">
            <a:avLst>
              <a:gd name="adj1" fmla="val 50000"/>
              <a:gd name="adj2" fmla="val 58596"/>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7" name="Szövegdoboz 6"/>
          <p:cNvSpPr txBox="1"/>
          <p:nvPr/>
        </p:nvSpPr>
        <p:spPr>
          <a:xfrm>
            <a:off x="10055575" y="126014"/>
            <a:ext cx="2052770" cy="2331629"/>
          </a:xfrm>
          <a:prstGeom prst="rect">
            <a:avLst/>
          </a:prstGeom>
          <a:noFill/>
        </p:spPr>
        <p:txBody>
          <a:bodyPr wrap="square" rtlCol="0">
            <a:noAutofit/>
          </a:bodyPr>
          <a:lstStyle/>
          <a:p>
            <a:r>
              <a:rPr lang="hu-HU" u="sng" dirty="0" smtClean="0">
                <a:solidFill>
                  <a:srgbClr val="FFC000"/>
                </a:solidFill>
              </a:rPr>
              <a:t>Global </a:t>
            </a:r>
            <a:r>
              <a:rPr lang="hu-HU" u="sng" dirty="0" err="1" smtClean="0">
                <a:solidFill>
                  <a:srgbClr val="FFC000"/>
                </a:solidFill>
              </a:rPr>
              <a:t>Challenges</a:t>
            </a:r>
            <a:endParaRPr lang="hu-HU" u="sng" dirty="0" smtClean="0">
              <a:solidFill>
                <a:srgbClr val="FFC000"/>
              </a:solidFill>
            </a:endParaRPr>
          </a:p>
          <a:p>
            <a:pPr marL="285750" indent="-285750">
              <a:buFont typeface="Wingdings" panose="05000000000000000000" pitchFamily="2" charset="2"/>
              <a:buChar char="§"/>
            </a:pPr>
            <a:r>
              <a:rPr lang="hu-HU" dirty="0" err="1" smtClean="0">
                <a:solidFill>
                  <a:schemeClr val="bg1"/>
                </a:solidFill>
              </a:rPr>
              <a:t>Climate</a:t>
            </a:r>
            <a:r>
              <a:rPr lang="hu-HU" dirty="0" smtClean="0">
                <a:solidFill>
                  <a:schemeClr val="bg1"/>
                </a:solidFill>
              </a:rPr>
              <a:t> </a:t>
            </a:r>
            <a:r>
              <a:rPr lang="hu-HU" dirty="0" err="1" smtClean="0">
                <a:solidFill>
                  <a:schemeClr val="bg1"/>
                </a:solidFill>
              </a:rPr>
              <a:t>change</a:t>
            </a:r>
            <a:endParaRPr lang="hu-HU" dirty="0" smtClean="0">
              <a:solidFill>
                <a:schemeClr val="bg1"/>
              </a:solidFill>
            </a:endParaRPr>
          </a:p>
          <a:p>
            <a:pPr marL="285750" indent="-285750">
              <a:buFont typeface="Wingdings" panose="05000000000000000000" pitchFamily="2" charset="2"/>
              <a:buChar char="§"/>
            </a:pPr>
            <a:r>
              <a:rPr lang="hu-HU" dirty="0" err="1" smtClean="0">
                <a:solidFill>
                  <a:schemeClr val="bg1"/>
                </a:solidFill>
              </a:rPr>
              <a:t>Dis</a:t>
            </a:r>
            <a:r>
              <a:rPr lang="hu-HU" dirty="0" err="1">
                <a:solidFill>
                  <a:schemeClr val="bg1"/>
                </a:solidFill>
              </a:rPr>
              <a:t>ruption</a:t>
            </a:r>
            <a:endParaRPr lang="hu-HU" dirty="0" smtClean="0">
              <a:solidFill>
                <a:schemeClr val="bg1"/>
              </a:solidFill>
            </a:endParaRPr>
          </a:p>
          <a:p>
            <a:pPr marL="285750" indent="-285750">
              <a:buFont typeface="Wingdings" panose="05000000000000000000" pitchFamily="2" charset="2"/>
              <a:buChar char="§"/>
            </a:pPr>
            <a:r>
              <a:rPr lang="hu-HU" u="sng" dirty="0" smtClean="0">
                <a:solidFill>
                  <a:schemeClr val="bg1"/>
                </a:solidFill>
              </a:rPr>
              <a:t>An </a:t>
            </a:r>
            <a:r>
              <a:rPr lang="hu-HU" u="sng" dirty="0" err="1" smtClean="0">
                <a:solidFill>
                  <a:schemeClr val="bg1"/>
                </a:solidFill>
              </a:rPr>
              <a:t>increasingly</a:t>
            </a:r>
            <a:r>
              <a:rPr lang="hu-HU" u="sng" dirty="0" smtClean="0">
                <a:solidFill>
                  <a:schemeClr val="bg1"/>
                </a:solidFill>
              </a:rPr>
              <a:t> </a:t>
            </a:r>
            <a:r>
              <a:rPr lang="hu-HU" u="sng" dirty="0" err="1" smtClean="0">
                <a:solidFill>
                  <a:schemeClr val="bg1"/>
                </a:solidFill>
              </a:rPr>
              <a:t>uncertain</a:t>
            </a:r>
            <a:r>
              <a:rPr lang="hu-HU" u="sng" dirty="0" smtClean="0">
                <a:solidFill>
                  <a:schemeClr val="bg1"/>
                </a:solidFill>
              </a:rPr>
              <a:t> </a:t>
            </a:r>
            <a:r>
              <a:rPr lang="hu-HU" u="sng" dirty="0" err="1" smtClean="0">
                <a:solidFill>
                  <a:schemeClr val="bg1"/>
                </a:solidFill>
              </a:rPr>
              <a:t>global</a:t>
            </a:r>
            <a:r>
              <a:rPr lang="hu-HU" u="sng" dirty="0" smtClean="0">
                <a:solidFill>
                  <a:schemeClr val="bg1"/>
                </a:solidFill>
              </a:rPr>
              <a:t> </a:t>
            </a:r>
            <a:r>
              <a:rPr lang="hu-HU" u="sng" dirty="0" err="1" smtClean="0">
                <a:solidFill>
                  <a:schemeClr val="bg1"/>
                </a:solidFill>
              </a:rPr>
              <a:t>environment</a:t>
            </a:r>
            <a:endParaRPr lang="hu-HU" u="sng" dirty="0">
              <a:solidFill>
                <a:schemeClr val="bg1"/>
              </a:solidFill>
            </a:endParaRPr>
          </a:p>
        </p:txBody>
      </p:sp>
      <p:sp>
        <p:nvSpPr>
          <p:cNvPr id="8" name="Jobbra nyíl 7"/>
          <p:cNvSpPr/>
          <p:nvPr/>
        </p:nvSpPr>
        <p:spPr>
          <a:xfrm>
            <a:off x="3900614" y="3039409"/>
            <a:ext cx="980326" cy="807936"/>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11" name="Szövegdoboz 10"/>
          <p:cNvSpPr txBox="1"/>
          <p:nvPr/>
        </p:nvSpPr>
        <p:spPr>
          <a:xfrm>
            <a:off x="10970568" y="2419557"/>
            <a:ext cx="1085875" cy="646331"/>
          </a:xfrm>
          <a:prstGeom prst="rect">
            <a:avLst/>
          </a:prstGeom>
          <a:noFill/>
        </p:spPr>
        <p:txBody>
          <a:bodyPr wrap="none" rtlCol="0">
            <a:spAutoFit/>
          </a:bodyPr>
          <a:lstStyle/>
          <a:p>
            <a:pPr algn="ctr"/>
            <a:r>
              <a:rPr lang="hu-HU" u="sng" dirty="0" smtClean="0">
                <a:solidFill>
                  <a:srgbClr val="FFC000"/>
                </a:solidFill>
              </a:rPr>
              <a:t>’</a:t>
            </a:r>
            <a:r>
              <a:rPr lang="hu-HU" u="sng" dirty="0" err="1" smtClean="0">
                <a:solidFill>
                  <a:srgbClr val="FFC000"/>
                </a:solidFill>
              </a:rPr>
              <a:t>Capacity</a:t>
            </a:r>
            <a:r>
              <a:rPr lang="hu-HU" u="sng" dirty="0" smtClean="0">
                <a:solidFill>
                  <a:srgbClr val="FFC000"/>
                </a:solidFill>
              </a:rPr>
              <a:t> </a:t>
            </a:r>
          </a:p>
          <a:p>
            <a:pPr algn="ctr"/>
            <a:r>
              <a:rPr lang="hu-HU" u="sng" dirty="0" err="1" smtClean="0">
                <a:solidFill>
                  <a:srgbClr val="FFC000"/>
                </a:solidFill>
              </a:rPr>
              <a:t>crisis</a:t>
            </a:r>
            <a:r>
              <a:rPr lang="hu-HU" dirty="0" smtClean="0">
                <a:solidFill>
                  <a:srgbClr val="FFC000"/>
                </a:solidFill>
              </a:rPr>
              <a:t>’</a:t>
            </a:r>
            <a:endParaRPr lang="hu-HU" dirty="0">
              <a:solidFill>
                <a:srgbClr val="FFC000"/>
              </a:solidFill>
            </a:endParaRPr>
          </a:p>
        </p:txBody>
      </p:sp>
      <p:sp>
        <p:nvSpPr>
          <p:cNvPr id="13" name="Szövegdoboz 12"/>
          <p:cNvSpPr txBox="1"/>
          <p:nvPr/>
        </p:nvSpPr>
        <p:spPr>
          <a:xfrm>
            <a:off x="9300077" y="3864655"/>
            <a:ext cx="2808268" cy="2862322"/>
          </a:xfrm>
          <a:prstGeom prst="rect">
            <a:avLst/>
          </a:prstGeom>
          <a:solidFill>
            <a:schemeClr val="accent5">
              <a:lumMod val="40000"/>
              <a:lumOff val="60000"/>
            </a:schemeClr>
          </a:solidFill>
        </p:spPr>
        <p:txBody>
          <a:bodyPr wrap="square" rtlCol="0">
            <a:spAutoFit/>
          </a:bodyPr>
          <a:lstStyle/>
          <a:p>
            <a:r>
              <a:rPr lang="hu-HU" dirty="0" smtClean="0">
                <a:solidFill>
                  <a:srgbClr val="002060"/>
                </a:solidFill>
              </a:rPr>
              <a:t>The policy </a:t>
            </a:r>
            <a:r>
              <a:rPr lang="hu-HU" dirty="0" err="1" smtClean="0">
                <a:solidFill>
                  <a:srgbClr val="002060"/>
                </a:solidFill>
              </a:rPr>
              <a:t>maker</a:t>
            </a:r>
            <a:r>
              <a:rPr lang="hu-HU" dirty="0" smtClean="0">
                <a:solidFill>
                  <a:srgbClr val="002060"/>
                </a:solidFill>
              </a:rPr>
              <a:t>/regulator has a </a:t>
            </a:r>
            <a:r>
              <a:rPr lang="hu-HU" u="sng" dirty="0" err="1" smtClean="0">
                <a:solidFill>
                  <a:srgbClr val="002060"/>
                </a:solidFill>
              </a:rPr>
              <a:t>duty</a:t>
            </a:r>
            <a:r>
              <a:rPr lang="hu-HU" u="sng" dirty="0" smtClean="0">
                <a:solidFill>
                  <a:srgbClr val="002060"/>
                </a:solidFill>
              </a:rPr>
              <a:t> </a:t>
            </a:r>
            <a:r>
              <a:rPr lang="hu-HU" u="sng" dirty="0" err="1" smtClean="0">
                <a:solidFill>
                  <a:srgbClr val="002060"/>
                </a:solidFill>
              </a:rPr>
              <a:t>to</a:t>
            </a:r>
            <a:r>
              <a:rPr lang="hu-HU" u="sng" dirty="0" smtClean="0">
                <a:solidFill>
                  <a:srgbClr val="002060"/>
                </a:solidFill>
              </a:rPr>
              <a:t> </a:t>
            </a:r>
            <a:r>
              <a:rPr lang="hu-HU" u="sng" dirty="0" err="1" smtClean="0">
                <a:solidFill>
                  <a:srgbClr val="002060"/>
                </a:solidFill>
              </a:rPr>
              <a:t>act</a:t>
            </a:r>
            <a:r>
              <a:rPr lang="hu-HU" dirty="0" smtClean="0">
                <a:solidFill>
                  <a:srgbClr val="002060"/>
                </a:solidFill>
              </a:rPr>
              <a:t>, </a:t>
            </a:r>
            <a:r>
              <a:rPr lang="hu-HU" dirty="0" err="1" smtClean="0">
                <a:solidFill>
                  <a:srgbClr val="002060"/>
                </a:solidFill>
              </a:rPr>
              <a:t>especially</a:t>
            </a:r>
            <a:r>
              <a:rPr lang="hu-HU" dirty="0" smtClean="0">
                <a:solidFill>
                  <a:srgbClr val="002060"/>
                </a:solidFill>
              </a:rPr>
              <a:t> </a:t>
            </a:r>
            <a:r>
              <a:rPr lang="hu-HU" dirty="0" err="1" smtClean="0">
                <a:solidFill>
                  <a:srgbClr val="002060"/>
                </a:solidFill>
              </a:rPr>
              <a:t>to</a:t>
            </a:r>
            <a:r>
              <a:rPr lang="hu-HU" dirty="0" smtClean="0">
                <a:solidFill>
                  <a:srgbClr val="002060"/>
                </a:solidFill>
              </a:rPr>
              <a:t> </a:t>
            </a:r>
            <a:r>
              <a:rPr lang="hu-HU" dirty="0" err="1" smtClean="0">
                <a:solidFill>
                  <a:srgbClr val="002060"/>
                </a:solidFill>
              </a:rPr>
              <a:t>ensure</a:t>
            </a:r>
            <a:r>
              <a:rPr lang="hu-HU" dirty="0" smtClean="0">
                <a:solidFill>
                  <a:srgbClr val="002060"/>
                </a:solidFill>
              </a:rPr>
              <a:t> </a:t>
            </a:r>
            <a:r>
              <a:rPr lang="hu-HU" dirty="0" err="1" smtClean="0">
                <a:solidFill>
                  <a:srgbClr val="002060"/>
                </a:solidFill>
              </a:rPr>
              <a:t>the</a:t>
            </a:r>
            <a:r>
              <a:rPr lang="hu-HU" dirty="0" smtClean="0">
                <a:solidFill>
                  <a:srgbClr val="002060"/>
                </a:solidFill>
              </a:rPr>
              <a:t> </a:t>
            </a:r>
            <a:r>
              <a:rPr lang="hu-HU" dirty="0" err="1" smtClean="0">
                <a:solidFill>
                  <a:srgbClr val="002060"/>
                </a:solidFill>
              </a:rPr>
              <a:t>delivery</a:t>
            </a:r>
            <a:r>
              <a:rPr lang="hu-HU" dirty="0" smtClean="0">
                <a:solidFill>
                  <a:srgbClr val="002060"/>
                </a:solidFill>
              </a:rPr>
              <a:t> of </a:t>
            </a:r>
            <a:r>
              <a:rPr lang="hu-HU" dirty="0" err="1" smtClean="0">
                <a:solidFill>
                  <a:srgbClr val="002060"/>
                </a:solidFill>
              </a:rPr>
              <a:t>public</a:t>
            </a:r>
            <a:r>
              <a:rPr lang="hu-HU" dirty="0" smtClean="0">
                <a:solidFill>
                  <a:srgbClr val="002060"/>
                </a:solidFill>
              </a:rPr>
              <a:t> </a:t>
            </a:r>
            <a:r>
              <a:rPr lang="hu-HU" dirty="0" err="1" smtClean="0">
                <a:solidFill>
                  <a:srgbClr val="002060"/>
                </a:solidFill>
              </a:rPr>
              <a:t>goods</a:t>
            </a:r>
            <a:r>
              <a:rPr lang="hu-HU" dirty="0" smtClean="0">
                <a:solidFill>
                  <a:srgbClr val="002060"/>
                </a:solidFill>
              </a:rPr>
              <a:t> </a:t>
            </a:r>
            <a:r>
              <a:rPr lang="hu-HU" dirty="0" err="1" smtClean="0">
                <a:solidFill>
                  <a:srgbClr val="002060"/>
                </a:solidFill>
              </a:rPr>
              <a:t>that</a:t>
            </a:r>
            <a:r>
              <a:rPr lang="hu-HU" dirty="0" smtClean="0">
                <a:solidFill>
                  <a:srgbClr val="002060"/>
                </a:solidFill>
              </a:rPr>
              <a:t> </a:t>
            </a:r>
            <a:r>
              <a:rPr lang="hu-HU" dirty="0" err="1" smtClean="0">
                <a:solidFill>
                  <a:srgbClr val="002060"/>
                </a:solidFill>
              </a:rPr>
              <a:t>the</a:t>
            </a:r>
            <a:r>
              <a:rPr lang="hu-HU" dirty="0" smtClean="0">
                <a:solidFill>
                  <a:srgbClr val="002060"/>
                </a:solidFill>
              </a:rPr>
              <a:t> market </a:t>
            </a:r>
            <a:r>
              <a:rPr lang="hu-HU" dirty="0" err="1" smtClean="0">
                <a:solidFill>
                  <a:srgbClr val="002060"/>
                </a:solidFill>
              </a:rPr>
              <a:t>would</a:t>
            </a:r>
            <a:r>
              <a:rPr lang="hu-HU" dirty="0" smtClean="0">
                <a:solidFill>
                  <a:srgbClr val="002060"/>
                </a:solidFill>
              </a:rPr>
              <a:t> </a:t>
            </a:r>
            <a:r>
              <a:rPr lang="hu-HU" dirty="0" err="1" smtClean="0">
                <a:solidFill>
                  <a:srgbClr val="002060"/>
                </a:solidFill>
              </a:rPr>
              <a:t>not</a:t>
            </a:r>
            <a:r>
              <a:rPr lang="hu-HU" dirty="0" smtClean="0">
                <a:solidFill>
                  <a:srgbClr val="002060"/>
                </a:solidFill>
              </a:rPr>
              <a:t> </a:t>
            </a:r>
            <a:r>
              <a:rPr lang="hu-HU" dirty="0" err="1" smtClean="0">
                <a:solidFill>
                  <a:srgbClr val="002060"/>
                </a:solidFill>
              </a:rPr>
              <a:t>deliver</a:t>
            </a:r>
            <a:r>
              <a:rPr lang="hu-HU" dirty="0" smtClean="0">
                <a:solidFill>
                  <a:srgbClr val="002060"/>
                </a:solidFill>
              </a:rPr>
              <a:t> </a:t>
            </a:r>
            <a:r>
              <a:rPr lang="hu-HU" dirty="0" err="1" smtClean="0">
                <a:solidFill>
                  <a:srgbClr val="002060"/>
                </a:solidFill>
              </a:rPr>
              <a:t>without</a:t>
            </a:r>
            <a:r>
              <a:rPr lang="hu-HU" dirty="0" smtClean="0">
                <a:solidFill>
                  <a:srgbClr val="002060"/>
                </a:solidFill>
              </a:rPr>
              <a:t> </a:t>
            </a:r>
            <a:r>
              <a:rPr lang="hu-HU" dirty="0" err="1" smtClean="0">
                <a:solidFill>
                  <a:srgbClr val="002060"/>
                </a:solidFill>
              </a:rPr>
              <a:t>State</a:t>
            </a:r>
            <a:r>
              <a:rPr lang="hu-HU" dirty="0" smtClean="0">
                <a:solidFill>
                  <a:srgbClr val="002060"/>
                </a:solidFill>
              </a:rPr>
              <a:t> </a:t>
            </a:r>
            <a:r>
              <a:rPr lang="hu-HU" dirty="0" err="1" smtClean="0">
                <a:solidFill>
                  <a:srgbClr val="002060"/>
                </a:solidFill>
              </a:rPr>
              <a:t>intervention</a:t>
            </a:r>
            <a:r>
              <a:rPr lang="hu-HU" dirty="0" smtClean="0">
                <a:solidFill>
                  <a:srgbClr val="002060"/>
                </a:solidFill>
              </a:rPr>
              <a:t>:</a:t>
            </a:r>
          </a:p>
          <a:p>
            <a:pPr marL="742950" lvl="1" indent="-285750">
              <a:buFont typeface="Wingdings" panose="05000000000000000000" pitchFamily="2" charset="2"/>
              <a:buChar char="§"/>
            </a:pPr>
            <a:r>
              <a:rPr lang="hu-HU" dirty="0" err="1" smtClean="0">
                <a:solidFill>
                  <a:srgbClr val="002060"/>
                </a:solidFill>
              </a:rPr>
              <a:t>Economic</a:t>
            </a:r>
            <a:r>
              <a:rPr lang="hu-HU" dirty="0" smtClean="0">
                <a:solidFill>
                  <a:srgbClr val="002060"/>
                </a:solidFill>
              </a:rPr>
              <a:t> </a:t>
            </a:r>
            <a:r>
              <a:rPr lang="hu-HU" dirty="0" err="1" smtClean="0">
                <a:solidFill>
                  <a:srgbClr val="002060"/>
                </a:solidFill>
              </a:rPr>
              <a:t>regulation</a:t>
            </a:r>
            <a:endParaRPr lang="hu-HU" dirty="0" smtClean="0">
              <a:solidFill>
                <a:srgbClr val="002060"/>
              </a:solidFill>
            </a:endParaRPr>
          </a:p>
          <a:p>
            <a:pPr marL="742950" lvl="1" indent="-285750">
              <a:buFont typeface="Wingdings" panose="05000000000000000000" pitchFamily="2" charset="2"/>
              <a:buChar char="§"/>
            </a:pPr>
            <a:r>
              <a:rPr lang="hu-HU" dirty="0" smtClean="0">
                <a:solidFill>
                  <a:srgbClr val="002060"/>
                </a:solidFill>
              </a:rPr>
              <a:t>Non-</a:t>
            </a:r>
            <a:r>
              <a:rPr lang="hu-HU" dirty="0" err="1" smtClean="0">
                <a:solidFill>
                  <a:srgbClr val="002060"/>
                </a:solidFill>
              </a:rPr>
              <a:t>economic</a:t>
            </a:r>
            <a:r>
              <a:rPr lang="hu-HU" dirty="0" smtClean="0">
                <a:solidFill>
                  <a:srgbClr val="002060"/>
                </a:solidFill>
              </a:rPr>
              <a:t> </a:t>
            </a:r>
            <a:r>
              <a:rPr lang="hu-HU" dirty="0" err="1" smtClean="0">
                <a:solidFill>
                  <a:srgbClr val="002060"/>
                </a:solidFill>
              </a:rPr>
              <a:t>regulation</a:t>
            </a:r>
            <a:endParaRPr lang="hu-HU" dirty="0" smtClean="0">
              <a:solidFill>
                <a:srgbClr val="002060"/>
              </a:solidFill>
            </a:endParaRPr>
          </a:p>
        </p:txBody>
      </p:sp>
      <p:sp>
        <p:nvSpPr>
          <p:cNvPr id="14" name="Szövegdoboz 13"/>
          <p:cNvSpPr txBox="1"/>
          <p:nvPr/>
        </p:nvSpPr>
        <p:spPr>
          <a:xfrm>
            <a:off x="1003535" y="114831"/>
            <a:ext cx="2897078" cy="1662437"/>
          </a:xfrm>
          <a:prstGeom prst="rect">
            <a:avLst/>
          </a:prstGeom>
          <a:noFill/>
        </p:spPr>
        <p:txBody>
          <a:bodyPr wrap="square" rtlCol="0">
            <a:noAutofit/>
          </a:bodyPr>
          <a:lstStyle/>
          <a:p>
            <a:r>
              <a:rPr lang="hu-HU" u="sng" dirty="0" err="1" smtClean="0">
                <a:solidFill>
                  <a:srgbClr val="FFC000"/>
                </a:solidFill>
              </a:rPr>
              <a:t>Legal</a:t>
            </a:r>
            <a:r>
              <a:rPr lang="hu-HU" u="sng" dirty="0" smtClean="0">
                <a:solidFill>
                  <a:srgbClr val="FFC000"/>
                </a:solidFill>
              </a:rPr>
              <a:t> </a:t>
            </a:r>
            <a:r>
              <a:rPr lang="hu-HU" u="sng" dirty="0" err="1" smtClean="0">
                <a:solidFill>
                  <a:srgbClr val="FFC000"/>
                </a:solidFill>
              </a:rPr>
              <a:t>aspect</a:t>
            </a:r>
            <a:endParaRPr lang="hu-HU" u="sng" dirty="0" smtClean="0">
              <a:solidFill>
                <a:srgbClr val="FFC000"/>
              </a:solidFill>
            </a:endParaRPr>
          </a:p>
          <a:p>
            <a:pPr marL="285750" indent="-285750">
              <a:buFont typeface="Wingdings" panose="05000000000000000000" pitchFamily="2" charset="2"/>
              <a:buChar char="§"/>
            </a:pPr>
            <a:r>
              <a:rPr lang="hu-HU" dirty="0" err="1" smtClean="0">
                <a:solidFill>
                  <a:schemeClr val="bg1"/>
                </a:solidFill>
              </a:rPr>
              <a:t>State</a:t>
            </a:r>
            <a:r>
              <a:rPr lang="hu-HU" dirty="0" smtClean="0">
                <a:solidFill>
                  <a:schemeClr val="bg1"/>
                </a:solidFill>
              </a:rPr>
              <a:t> </a:t>
            </a:r>
            <a:r>
              <a:rPr lang="hu-HU" dirty="0" err="1" smtClean="0">
                <a:solidFill>
                  <a:schemeClr val="bg1"/>
                </a:solidFill>
              </a:rPr>
              <a:t>obligations</a:t>
            </a:r>
            <a:r>
              <a:rPr lang="hu-HU" dirty="0" smtClean="0">
                <a:solidFill>
                  <a:schemeClr val="bg1"/>
                </a:solidFill>
              </a:rPr>
              <a:t> </a:t>
            </a:r>
            <a:r>
              <a:rPr lang="hu-HU" dirty="0" err="1" smtClean="0">
                <a:solidFill>
                  <a:schemeClr val="bg1"/>
                </a:solidFill>
              </a:rPr>
              <a:t>under</a:t>
            </a:r>
            <a:r>
              <a:rPr lang="hu-HU" dirty="0" smtClean="0">
                <a:solidFill>
                  <a:schemeClr val="bg1"/>
                </a:solidFill>
              </a:rPr>
              <a:t> </a:t>
            </a:r>
            <a:r>
              <a:rPr lang="hu-HU" dirty="0" err="1" smtClean="0">
                <a:solidFill>
                  <a:schemeClr val="bg1"/>
                </a:solidFill>
              </a:rPr>
              <a:t>the</a:t>
            </a:r>
            <a:r>
              <a:rPr lang="hu-HU" dirty="0" smtClean="0">
                <a:solidFill>
                  <a:schemeClr val="bg1"/>
                </a:solidFill>
              </a:rPr>
              <a:t> Chicago </a:t>
            </a:r>
            <a:r>
              <a:rPr lang="hu-HU" dirty="0" err="1" smtClean="0">
                <a:solidFill>
                  <a:schemeClr val="bg1"/>
                </a:solidFill>
              </a:rPr>
              <a:t>Convention</a:t>
            </a:r>
            <a:endParaRPr lang="hu-HU" dirty="0" smtClean="0">
              <a:solidFill>
                <a:schemeClr val="bg1"/>
              </a:solidFill>
            </a:endParaRPr>
          </a:p>
          <a:p>
            <a:pPr marL="285750" indent="-285750">
              <a:buFont typeface="Wingdings" panose="05000000000000000000" pitchFamily="2" charset="2"/>
              <a:buChar char="§"/>
            </a:pPr>
            <a:r>
              <a:rPr lang="hu-HU" dirty="0" err="1" smtClean="0">
                <a:solidFill>
                  <a:schemeClr val="bg1"/>
                </a:solidFill>
              </a:rPr>
              <a:t>Lack</a:t>
            </a:r>
            <a:r>
              <a:rPr lang="hu-HU" dirty="0" smtClean="0">
                <a:solidFill>
                  <a:schemeClr val="bg1"/>
                </a:solidFill>
              </a:rPr>
              <a:t> of </a:t>
            </a:r>
            <a:r>
              <a:rPr lang="hu-HU" dirty="0" err="1" smtClean="0">
                <a:solidFill>
                  <a:schemeClr val="bg1"/>
                </a:solidFill>
              </a:rPr>
              <a:t>legal</a:t>
            </a:r>
            <a:r>
              <a:rPr lang="hu-HU" dirty="0" smtClean="0">
                <a:solidFill>
                  <a:schemeClr val="bg1"/>
                </a:solidFill>
              </a:rPr>
              <a:t> </a:t>
            </a:r>
            <a:r>
              <a:rPr lang="hu-HU" dirty="0" err="1" smtClean="0">
                <a:solidFill>
                  <a:schemeClr val="bg1"/>
                </a:solidFill>
              </a:rPr>
              <a:t>framework</a:t>
            </a:r>
            <a:r>
              <a:rPr lang="hu-HU" dirty="0" smtClean="0">
                <a:solidFill>
                  <a:schemeClr val="bg1"/>
                </a:solidFill>
              </a:rPr>
              <a:t> </a:t>
            </a:r>
            <a:r>
              <a:rPr lang="hu-HU" dirty="0" err="1" smtClean="0">
                <a:solidFill>
                  <a:schemeClr val="bg1"/>
                </a:solidFill>
              </a:rPr>
              <a:t>for</a:t>
            </a:r>
            <a:r>
              <a:rPr lang="hu-HU" dirty="0" smtClean="0">
                <a:solidFill>
                  <a:schemeClr val="bg1"/>
                </a:solidFill>
              </a:rPr>
              <a:t> DATA</a:t>
            </a:r>
          </a:p>
          <a:p>
            <a:pPr marL="285750" indent="-285750">
              <a:buFont typeface="Wingdings" panose="05000000000000000000" pitchFamily="2" charset="2"/>
              <a:buChar char="§"/>
            </a:pPr>
            <a:r>
              <a:rPr lang="hu-HU" dirty="0" err="1" smtClean="0">
                <a:solidFill>
                  <a:schemeClr val="bg1"/>
                </a:solidFill>
              </a:rPr>
              <a:t>Liability</a:t>
            </a:r>
            <a:r>
              <a:rPr lang="hu-HU" dirty="0" smtClean="0">
                <a:solidFill>
                  <a:schemeClr val="bg1"/>
                </a:solidFill>
              </a:rPr>
              <a:t> </a:t>
            </a:r>
            <a:r>
              <a:rPr lang="hu-HU" dirty="0" err="1" smtClean="0">
                <a:solidFill>
                  <a:schemeClr val="bg1"/>
                </a:solidFill>
              </a:rPr>
              <a:t>concerns</a:t>
            </a:r>
            <a:endParaRPr lang="hu-HU" dirty="0" smtClean="0">
              <a:solidFill>
                <a:schemeClr val="bg1"/>
              </a:solidFill>
            </a:endParaRPr>
          </a:p>
          <a:p>
            <a:pPr marL="285750" indent="-285750">
              <a:buFont typeface="Wingdings" panose="05000000000000000000" pitchFamily="2" charset="2"/>
              <a:buChar char="§"/>
            </a:pPr>
            <a:endParaRPr lang="hu-HU" dirty="0">
              <a:solidFill>
                <a:srgbClr val="FFC000"/>
              </a:solidFill>
            </a:endParaRPr>
          </a:p>
        </p:txBody>
      </p:sp>
      <p:sp>
        <p:nvSpPr>
          <p:cNvPr id="15" name="Jobbra nyíl 14"/>
          <p:cNvSpPr/>
          <p:nvPr/>
        </p:nvSpPr>
        <p:spPr>
          <a:xfrm rot="10800000">
            <a:off x="8853022" y="2331628"/>
            <a:ext cx="1965110" cy="815703"/>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16" name="Jobbra nyíl 15"/>
          <p:cNvSpPr/>
          <p:nvPr/>
        </p:nvSpPr>
        <p:spPr>
          <a:xfrm rot="1852586">
            <a:off x="3662408" y="1255514"/>
            <a:ext cx="1245136" cy="697107"/>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17" name="Jobbra nyíl 16"/>
          <p:cNvSpPr/>
          <p:nvPr/>
        </p:nvSpPr>
        <p:spPr>
          <a:xfrm>
            <a:off x="8021124" y="3484589"/>
            <a:ext cx="1309456" cy="2149685"/>
          </a:xfrm>
          <a:prstGeom prst="rightArrow">
            <a:avLst>
              <a:gd name="adj1" fmla="val 50000"/>
              <a:gd name="adj2" fmla="val 58344"/>
            </a:avLst>
          </a:prstGeom>
          <a:solidFill>
            <a:srgbClr val="FFC000"/>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18" name="Jobbra nyíl 17"/>
          <p:cNvSpPr/>
          <p:nvPr/>
        </p:nvSpPr>
        <p:spPr>
          <a:xfrm rot="2460407">
            <a:off x="5808552" y="450647"/>
            <a:ext cx="787704" cy="758836"/>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19" name="Szövegdoboz 18"/>
          <p:cNvSpPr txBox="1"/>
          <p:nvPr/>
        </p:nvSpPr>
        <p:spPr>
          <a:xfrm>
            <a:off x="6809240" y="17661"/>
            <a:ext cx="728020" cy="369332"/>
          </a:xfrm>
          <a:prstGeom prst="rect">
            <a:avLst/>
          </a:prstGeom>
          <a:noFill/>
        </p:spPr>
        <p:txBody>
          <a:bodyPr wrap="none" rtlCol="0">
            <a:spAutoFit/>
          </a:bodyPr>
          <a:lstStyle/>
          <a:p>
            <a:pPr algn="ctr"/>
            <a:r>
              <a:rPr lang="hu-HU" dirty="0" err="1" smtClean="0">
                <a:solidFill>
                  <a:srgbClr val="FFC000"/>
                </a:solidFill>
              </a:rPr>
              <a:t>Brexit</a:t>
            </a:r>
            <a:endParaRPr lang="hu-HU" dirty="0">
              <a:solidFill>
                <a:srgbClr val="FFC000"/>
              </a:solidFill>
            </a:endParaRPr>
          </a:p>
        </p:txBody>
      </p:sp>
      <p:sp>
        <p:nvSpPr>
          <p:cNvPr id="20" name="Szövegdoboz 19"/>
          <p:cNvSpPr txBox="1"/>
          <p:nvPr/>
        </p:nvSpPr>
        <p:spPr>
          <a:xfrm>
            <a:off x="8021124" y="32306"/>
            <a:ext cx="1802096" cy="369332"/>
          </a:xfrm>
          <a:prstGeom prst="rect">
            <a:avLst/>
          </a:prstGeom>
          <a:noFill/>
        </p:spPr>
        <p:txBody>
          <a:bodyPr wrap="none" rtlCol="0">
            <a:spAutoFit/>
          </a:bodyPr>
          <a:lstStyle/>
          <a:p>
            <a:r>
              <a:rPr lang="hu-HU" u="sng" dirty="0" err="1" smtClean="0">
                <a:solidFill>
                  <a:srgbClr val="FFC000"/>
                </a:solidFill>
              </a:rPr>
              <a:t>Other</a:t>
            </a:r>
            <a:r>
              <a:rPr lang="hu-HU" u="sng" dirty="0" smtClean="0">
                <a:solidFill>
                  <a:srgbClr val="FFC000"/>
                </a:solidFill>
              </a:rPr>
              <a:t> EU </a:t>
            </a:r>
            <a:r>
              <a:rPr lang="hu-HU" u="sng" dirty="0" err="1" smtClean="0">
                <a:solidFill>
                  <a:srgbClr val="FFC000"/>
                </a:solidFill>
              </a:rPr>
              <a:t>policies</a:t>
            </a:r>
            <a:endParaRPr lang="hu-HU" u="sng" dirty="0" smtClean="0">
              <a:solidFill>
                <a:srgbClr val="FFC000"/>
              </a:solidFill>
            </a:endParaRPr>
          </a:p>
        </p:txBody>
      </p:sp>
      <p:sp>
        <p:nvSpPr>
          <p:cNvPr id="21" name="Jobbra nyíl 20"/>
          <p:cNvSpPr/>
          <p:nvPr/>
        </p:nvSpPr>
        <p:spPr>
          <a:xfrm rot="6645445">
            <a:off x="8114100" y="438631"/>
            <a:ext cx="727188" cy="758836"/>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
        <p:nvSpPr>
          <p:cNvPr id="22" name="Szövegdoboz 21"/>
          <p:cNvSpPr txBox="1"/>
          <p:nvPr/>
        </p:nvSpPr>
        <p:spPr>
          <a:xfrm>
            <a:off x="4145496" y="-16261"/>
            <a:ext cx="2301064" cy="984894"/>
          </a:xfrm>
          <a:prstGeom prst="rect">
            <a:avLst/>
          </a:prstGeom>
          <a:noFill/>
        </p:spPr>
        <p:txBody>
          <a:bodyPr wrap="square" rtlCol="0">
            <a:noAutofit/>
          </a:bodyPr>
          <a:lstStyle/>
          <a:p>
            <a:r>
              <a:rPr lang="hu-HU" u="sng" dirty="0" err="1" smtClean="0">
                <a:solidFill>
                  <a:srgbClr val="FFC000"/>
                </a:solidFill>
              </a:rPr>
              <a:t>Technology</a:t>
            </a:r>
            <a:endParaRPr lang="hu-HU" u="sng" dirty="0" smtClean="0">
              <a:solidFill>
                <a:srgbClr val="FFC000"/>
              </a:solidFill>
            </a:endParaRPr>
          </a:p>
          <a:p>
            <a:pPr marL="285750" indent="-285750">
              <a:buFont typeface="Wingdings" panose="05000000000000000000" pitchFamily="2" charset="2"/>
              <a:buChar char="§"/>
            </a:pPr>
            <a:r>
              <a:rPr lang="hu-HU" dirty="0" err="1" smtClean="0">
                <a:solidFill>
                  <a:schemeClr val="bg1"/>
                </a:solidFill>
              </a:rPr>
              <a:t>Revolutionary</a:t>
            </a:r>
            <a:r>
              <a:rPr lang="hu-HU" dirty="0" smtClean="0">
                <a:solidFill>
                  <a:schemeClr val="bg1"/>
                </a:solidFill>
              </a:rPr>
              <a:t> </a:t>
            </a:r>
            <a:r>
              <a:rPr lang="hu-HU" dirty="0" err="1" smtClean="0">
                <a:solidFill>
                  <a:schemeClr val="bg1"/>
                </a:solidFill>
              </a:rPr>
              <a:t>innovation</a:t>
            </a:r>
            <a:endParaRPr lang="hu-HU" u="sng" dirty="0">
              <a:solidFill>
                <a:schemeClr val="bg1"/>
              </a:solidFill>
            </a:endParaRPr>
          </a:p>
        </p:txBody>
      </p:sp>
      <p:sp>
        <p:nvSpPr>
          <p:cNvPr id="23" name="Jobbra nyíl 22"/>
          <p:cNvSpPr/>
          <p:nvPr/>
        </p:nvSpPr>
        <p:spPr>
          <a:xfrm rot="5400000">
            <a:off x="6879719" y="394786"/>
            <a:ext cx="596035" cy="758836"/>
          </a:xfrm>
          <a:prstGeom prst="rightArrow">
            <a:avLst>
              <a:gd name="adj1" fmla="val 50000"/>
              <a:gd name="adj2" fmla="val 58344"/>
            </a:avLst>
          </a:prstGeom>
          <a:solidFill>
            <a:schemeClr val="bg1"/>
          </a:solidFill>
          <a:ln>
            <a:solidFill>
              <a:schemeClr val="tx1"/>
            </a:solidFill>
          </a:ln>
        </p:spPr>
        <p:txBody>
          <a:bodyPr wrap="square" lIns="36000" tIns="36000" rIns="36000" bIns="36000" rtlCol="0" anchor="t" anchorCtr="0">
            <a:noAutofit/>
          </a:bodyPr>
          <a:lstStyle/>
          <a:p>
            <a:pPr algn="ctr" eaLnBrk="0" fontAlgn="base" hangingPunct="0">
              <a:lnSpc>
                <a:spcPts val="1400"/>
              </a:lnSpc>
              <a:spcBef>
                <a:spcPct val="0"/>
              </a:spcBef>
              <a:spcAft>
                <a:spcPct val="0"/>
              </a:spcAft>
            </a:pPr>
            <a:endParaRPr kumimoji="1" lang="hu-HU" sz="1200" dirty="0" err="1" smtClean="0">
              <a:solidFill>
                <a:srgbClr val="000000"/>
              </a:solidFill>
            </a:endParaRPr>
          </a:p>
        </p:txBody>
      </p:sp>
    </p:spTree>
    <p:extLst>
      <p:ext uri="{BB962C8B-B14F-4D97-AF65-F5344CB8AC3E}">
        <p14:creationId xmlns:p14="http://schemas.microsoft.com/office/powerpoint/2010/main" val="41149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animBg="1"/>
      <p:bldP spid="7" grpId="0"/>
      <p:bldP spid="8" grpId="0" animBg="1"/>
      <p:bldP spid="11" grpId="0"/>
      <p:bldP spid="13" grpId="0" animBg="1"/>
      <p:bldP spid="14" grpId="0"/>
      <p:bldP spid="15" grpId="0" animBg="1"/>
      <p:bldP spid="16" grpId="0" animBg="1"/>
      <p:bldP spid="17" grpId="0" animBg="1"/>
      <p:bldP spid="18" grpId="0" animBg="1"/>
      <p:bldP spid="19" grpId="0"/>
      <p:bldP spid="20" grpId="0"/>
      <p:bldP spid="21" grpId="0" animBg="1"/>
      <p:bldP spid="22"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241195" y="5767754"/>
            <a:ext cx="11804702" cy="880342"/>
          </a:xfrm>
        </p:spPr>
        <p:txBody>
          <a:bodyPr anchor="b">
            <a:normAutofit/>
          </a:bodyPr>
          <a:lstStyle/>
          <a:p>
            <a:r>
              <a:rPr lang="hu-HU" dirty="0" smtClean="0">
                <a:solidFill>
                  <a:srgbClr val="FFC000"/>
                </a:solidFill>
              </a:rPr>
              <a:t>INTERDEPENDENCE</a:t>
            </a:r>
            <a:endParaRPr lang="hu-HU" dirty="0">
              <a:solidFill>
                <a:srgbClr val="FFC000"/>
              </a:solidFill>
            </a:endParaRPr>
          </a:p>
        </p:txBody>
      </p:sp>
      <p:sp>
        <p:nvSpPr>
          <p:cNvPr id="3" name="Tartalom helye 2"/>
          <p:cNvSpPr>
            <a:spLocks noGrp="1"/>
          </p:cNvSpPr>
          <p:nvPr>
            <p:ph idx="1"/>
          </p:nvPr>
        </p:nvSpPr>
        <p:spPr>
          <a:xfrm>
            <a:off x="6001554" y="2112554"/>
            <a:ext cx="5885480" cy="1745977"/>
          </a:xfrm>
        </p:spPr>
        <p:txBody>
          <a:bodyPr numCol="1">
            <a:normAutofit/>
          </a:bodyPr>
          <a:lstStyle/>
          <a:p>
            <a:pPr marL="0" indent="0">
              <a:buNone/>
            </a:pPr>
            <a:endParaRPr lang="hu-HU" dirty="0" smtClean="0">
              <a:solidFill>
                <a:schemeClr val="bg1"/>
              </a:solidFill>
            </a:endParaRPr>
          </a:p>
          <a:p>
            <a:pPr marL="0" indent="0">
              <a:buNone/>
            </a:pPr>
            <a:r>
              <a:rPr lang="hu-HU" sz="3200" dirty="0" smtClean="0">
                <a:solidFill>
                  <a:schemeClr val="bg1"/>
                </a:solidFill>
              </a:rPr>
              <a:t>ATM policy</a:t>
            </a:r>
          </a:p>
          <a:p>
            <a:pPr marL="0" indent="0">
              <a:buNone/>
            </a:pPr>
            <a:r>
              <a:rPr lang="hu-HU" sz="3200" dirty="0" err="1" smtClean="0">
                <a:solidFill>
                  <a:schemeClr val="bg1"/>
                </a:solidFill>
              </a:rPr>
              <a:t>cannot</a:t>
            </a:r>
            <a:r>
              <a:rPr lang="hu-HU" sz="3200" dirty="0" smtClean="0">
                <a:solidFill>
                  <a:schemeClr val="bg1"/>
                </a:solidFill>
              </a:rPr>
              <a:t> be </a:t>
            </a:r>
            <a:r>
              <a:rPr lang="hu-HU" sz="3200" dirty="0" err="1" smtClean="0">
                <a:solidFill>
                  <a:schemeClr val="bg1"/>
                </a:solidFill>
              </a:rPr>
              <a:t>viewed</a:t>
            </a:r>
            <a:r>
              <a:rPr lang="hu-HU" sz="3200" dirty="0" smtClean="0">
                <a:solidFill>
                  <a:schemeClr val="bg1"/>
                </a:solidFill>
              </a:rPr>
              <a:t> in </a:t>
            </a:r>
            <a:r>
              <a:rPr lang="hu-HU" sz="3200" dirty="0" err="1" smtClean="0">
                <a:solidFill>
                  <a:schemeClr val="bg1"/>
                </a:solidFill>
              </a:rPr>
              <a:t>isolation</a:t>
            </a:r>
            <a:r>
              <a:rPr lang="hu-HU" sz="3200" dirty="0" smtClean="0">
                <a:solidFill>
                  <a:schemeClr val="bg1"/>
                </a:solidFill>
              </a:rPr>
              <a:t>.</a:t>
            </a:r>
            <a:endParaRPr lang="hu-HU" sz="3200" dirty="0">
              <a:solidFill>
                <a:schemeClr val="bg1"/>
              </a:solidFill>
            </a:endParaRPr>
          </a:p>
        </p:txBody>
      </p:sp>
      <p:pic>
        <p:nvPicPr>
          <p:cNvPr id="5" name="Kép 4"/>
          <p:cNvPicPr>
            <a:picLocks noChangeAspect="1"/>
          </p:cNvPicPr>
          <p:nvPr/>
        </p:nvPicPr>
        <p:blipFill>
          <a:blip r:embed="rId2"/>
          <a:stretch>
            <a:fillRect/>
          </a:stretch>
        </p:blipFill>
        <p:spPr>
          <a:xfrm>
            <a:off x="219472" y="237369"/>
            <a:ext cx="5344201" cy="5496349"/>
          </a:xfrm>
          <a:prstGeom prst="rect">
            <a:avLst/>
          </a:prstGeom>
        </p:spPr>
      </p:pic>
    </p:spTree>
    <p:extLst>
      <p:ext uri="{BB962C8B-B14F-4D97-AF65-F5344CB8AC3E}">
        <p14:creationId xmlns:p14="http://schemas.microsoft.com/office/powerpoint/2010/main" val="852968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SR_RSCASPPTTempl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54FCBDE7C6B4086A79A630B91AC81" ma:contentTypeVersion="" ma:contentTypeDescription="Create a new document." ma:contentTypeScope="" ma:versionID="eb1ca4a7c59f982da92b3bc5cb6e6e07">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C3B20B-141B-4701-AF3B-8B41C910DCD8}"/>
</file>

<file path=customXml/itemProps2.xml><?xml version="1.0" encoding="utf-8"?>
<ds:datastoreItem xmlns:ds="http://schemas.openxmlformats.org/officeDocument/2006/customXml" ds:itemID="{011BB1AB-B4F6-4BB3-816D-421B85C55D6D}"/>
</file>

<file path=customXml/itemProps3.xml><?xml version="1.0" encoding="utf-8"?>
<ds:datastoreItem xmlns:ds="http://schemas.openxmlformats.org/officeDocument/2006/customXml" ds:itemID="{EFE8507E-5444-49E0-BF80-853388ED3244}"/>
</file>

<file path=docProps/app.xml><?xml version="1.0" encoding="utf-8"?>
<Properties xmlns="http://schemas.openxmlformats.org/officeDocument/2006/extended-properties" xmlns:vt="http://schemas.openxmlformats.org/officeDocument/2006/docPropsVTypes">
  <TotalTime>3108</TotalTime>
  <Words>1578</Words>
  <Application>Microsoft Office PowerPoint</Application>
  <PresentationFormat>Szélesvásznú</PresentationFormat>
  <Paragraphs>325</Paragraphs>
  <Slides>27</Slides>
  <Notes>3</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27</vt:i4>
      </vt:variant>
    </vt:vector>
  </HeadingPairs>
  <TitlesOfParts>
    <vt:vector size="35" baseType="lpstr">
      <vt:lpstr>ＭＳ Ｐゴシック</vt:lpstr>
      <vt:lpstr>Arial</vt:lpstr>
      <vt:lpstr>Calibri</vt:lpstr>
      <vt:lpstr>Calibri Light</vt:lpstr>
      <vt:lpstr>Times New Roman</vt:lpstr>
      <vt:lpstr>Wingdings</vt:lpstr>
      <vt:lpstr>Office-téma</vt:lpstr>
      <vt:lpstr>FSR_RSCASPPTTempllate</vt:lpstr>
      <vt:lpstr>Addressing Policy Fragmentation in the ATM Sector: Overcoming the Single European Sky Gridlock through Innovative ATM and Data Policies Focussing on Public Purpose</vt:lpstr>
      <vt:lpstr>PowerPoint-bemutató</vt:lpstr>
      <vt:lpstr>CAPACITY CRISIS</vt:lpstr>
      <vt:lpstr>OTHER CHALLENGES</vt:lpstr>
      <vt:lpstr>STILL MORE CHALLENGES</vt:lpstr>
      <vt:lpstr>AT THE SAME TIME…</vt:lpstr>
      <vt:lpstr>SES POLICY OBJECTIVES</vt:lpstr>
      <vt:lpstr>COMPLEXITY</vt:lpstr>
      <vt:lpstr>INTERDEPENDENCE</vt:lpstr>
      <vt:lpstr>Policy fragmentation in the broader policy environment</vt:lpstr>
      <vt:lpstr>THE PROBLEM WITH POLICY FRAGMENTATION</vt:lpstr>
      <vt:lpstr>VALUE-BASED REGULATION</vt:lpstr>
      <vt:lpstr>PowerPoint-bemutató</vt:lpstr>
      <vt:lpstr>Electricity fragmentation</vt:lpstr>
      <vt:lpstr>What is the problem?</vt:lpstr>
      <vt:lpstr>The conceptual framework</vt:lpstr>
      <vt:lpstr>Handling fragmentation in electricity</vt:lpstr>
      <vt:lpstr>Lessons learnt for ATM</vt:lpstr>
      <vt:lpstr>Applying the electricity solution</vt:lpstr>
      <vt:lpstr>PowerPoint-bemutató</vt:lpstr>
      <vt:lpstr>EXAMPLES OF POLICY INCONSISTENCIES</vt:lpstr>
      <vt:lpstr>EXAMPLES OF POLICY INCONSISTENCIES</vt:lpstr>
      <vt:lpstr>  Disruption </vt:lpstr>
      <vt:lpstr>DATA</vt:lpstr>
      <vt:lpstr>Competition Law and EU public services</vt:lpstr>
      <vt:lpstr>Key Recommendations</vt:lpstr>
      <vt:lpstr>Value-based policy-making</vt:lpstr>
    </vt:vector>
  </TitlesOfParts>
  <Company>HungaroControl Zrt.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Arnold Iván László, Dr.</dc:creator>
  <cp:lastModifiedBy>Arnold Iván László, Dr.</cp:lastModifiedBy>
  <cp:revision>133</cp:revision>
  <dcterms:created xsi:type="dcterms:W3CDTF">2018-11-06T15:00:15Z</dcterms:created>
  <dcterms:modified xsi:type="dcterms:W3CDTF">2019-05-15T08:55:42Z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0x01010020854FCBDE7C6B4086A79A630B91AC81</vt:lpwstr>
  </property>
</Properties>
</file>